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332" r:id="rId3"/>
    <p:sldId id="329" r:id="rId4"/>
    <p:sldId id="257" r:id="rId5"/>
    <p:sldId id="328" r:id="rId6"/>
    <p:sldId id="330" r:id="rId7"/>
    <p:sldId id="266" r:id="rId8"/>
    <p:sldId id="265" r:id="rId9"/>
    <p:sldId id="331" r:id="rId10"/>
    <p:sldId id="321" r:id="rId11"/>
    <p:sldId id="320" r:id="rId12"/>
    <p:sldId id="326" r:id="rId13"/>
    <p:sldId id="325" r:id="rId14"/>
    <p:sldId id="314" r:id="rId15"/>
    <p:sldId id="324" r:id="rId16"/>
    <p:sldId id="323" r:id="rId17"/>
    <p:sldId id="333" r:id="rId18"/>
    <p:sldId id="359" r:id="rId19"/>
    <p:sldId id="327" r:id="rId20"/>
    <p:sldId id="342" r:id="rId21"/>
    <p:sldId id="343" r:id="rId22"/>
    <p:sldId id="354" r:id="rId23"/>
    <p:sldId id="366" r:id="rId24"/>
    <p:sldId id="355" r:id="rId25"/>
    <p:sldId id="348" r:id="rId26"/>
    <p:sldId id="346" r:id="rId27"/>
    <p:sldId id="340" r:id="rId28"/>
    <p:sldId id="349" r:id="rId29"/>
    <p:sldId id="353" r:id="rId30"/>
    <p:sldId id="335" r:id="rId31"/>
    <p:sldId id="367" r:id="rId32"/>
    <p:sldId id="312" r:id="rId33"/>
    <p:sldId id="334" r:id="rId34"/>
    <p:sldId id="316" r:id="rId35"/>
    <p:sldId id="339" r:id="rId36"/>
    <p:sldId id="337" r:id="rId37"/>
    <p:sldId id="368" r:id="rId38"/>
    <p:sldId id="311" r:id="rId39"/>
    <p:sldId id="357" r:id="rId40"/>
    <p:sldId id="270" r:id="rId41"/>
    <p:sldId id="360" r:id="rId42"/>
    <p:sldId id="358" r:id="rId43"/>
    <p:sldId id="363" r:id="rId44"/>
    <p:sldId id="356" r:id="rId45"/>
    <p:sldId id="364" r:id="rId46"/>
    <p:sldId id="361" r:id="rId47"/>
    <p:sldId id="362" r:id="rId48"/>
    <p:sldId id="299" r:id="rId49"/>
    <p:sldId id="298" r:id="rId50"/>
    <p:sldId id="261" r:id="rId51"/>
    <p:sldId id="286" r:id="rId52"/>
    <p:sldId id="275" r:id="rId53"/>
    <p:sldId id="285" r:id="rId54"/>
    <p:sldId id="288" r:id="rId55"/>
    <p:sldId id="304" r:id="rId56"/>
    <p:sldId id="289" r:id="rId57"/>
    <p:sldId id="290" r:id="rId58"/>
    <p:sldId id="272" r:id="rId59"/>
    <p:sldId id="277" r:id="rId60"/>
    <p:sldId id="278" r:id="rId61"/>
    <p:sldId id="279" r:id="rId62"/>
    <p:sldId id="280" r:id="rId63"/>
    <p:sldId id="283" r:id="rId64"/>
    <p:sldId id="281" r:id="rId65"/>
    <p:sldId id="274" r:id="rId66"/>
    <p:sldId id="282" r:id="rId67"/>
    <p:sldId id="284" r:id="rId68"/>
    <p:sldId id="294" r:id="rId69"/>
    <p:sldId id="295" r:id="rId70"/>
    <p:sldId id="296" r:id="rId71"/>
    <p:sldId id="306" r:id="rId72"/>
    <p:sldId id="308" r:id="rId73"/>
    <p:sldId id="309" r:id="rId74"/>
    <p:sldId id="293" r:id="rId75"/>
    <p:sldId id="291" r:id="rId76"/>
    <p:sldId id="263" r:id="rId77"/>
    <p:sldId id="260" r:id="rId78"/>
    <p:sldId id="313" r:id="rId79"/>
    <p:sldId id="350" r:id="rId80"/>
    <p:sldId id="351" r:id="rId81"/>
    <p:sldId id="352" r:id="rId8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ce" initials="b" lastIdx="1" clrIdx="0">
    <p:extLst>
      <p:ext uri="{19B8F6BF-5375-455C-9EA6-DF929625EA0E}">
        <p15:presenceInfo xmlns:p15="http://schemas.microsoft.com/office/powerpoint/2012/main" userId="bru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100" d="100"/>
          <a:sy n="100" d="100"/>
        </p:scale>
        <p:origin x="114" y="78"/>
      </p:cViewPr>
      <p:guideLst/>
    </p:cSldViewPr>
  </p:slideViewPr>
  <p:outlineViewPr>
    <p:cViewPr>
      <p:scale>
        <a:sx n="33" d="100"/>
        <a:sy n="33" d="100"/>
      </p:scale>
      <p:origin x="0" y="-115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8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40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42" Type="http://schemas.openxmlformats.org/officeDocument/2006/relationships/slide" Target="slides/slide43.xml"/><Relationship Id="rId47" Type="http://schemas.openxmlformats.org/officeDocument/2006/relationships/slide" Target="slides/slide48.xml"/><Relationship Id="rId50" Type="http://schemas.openxmlformats.org/officeDocument/2006/relationships/slide" Target="slides/slide51.xml"/><Relationship Id="rId55" Type="http://schemas.openxmlformats.org/officeDocument/2006/relationships/slide" Target="slides/slide56.xml"/><Relationship Id="rId63" Type="http://schemas.openxmlformats.org/officeDocument/2006/relationships/slide" Target="slides/slide64.xml"/><Relationship Id="rId68" Type="http://schemas.openxmlformats.org/officeDocument/2006/relationships/slide" Target="slides/slide69.xml"/><Relationship Id="rId76" Type="http://schemas.openxmlformats.org/officeDocument/2006/relationships/slide" Target="slides/slide77.xml"/><Relationship Id="rId7" Type="http://schemas.openxmlformats.org/officeDocument/2006/relationships/slide" Target="slides/slide7.xml"/><Relationship Id="rId71" Type="http://schemas.openxmlformats.org/officeDocument/2006/relationships/slide" Target="slides/slide72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9" Type="http://schemas.openxmlformats.org/officeDocument/2006/relationships/slide" Target="slides/slide29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6.xml"/><Relationship Id="rId53" Type="http://schemas.openxmlformats.org/officeDocument/2006/relationships/slide" Target="slides/slide54.xml"/><Relationship Id="rId58" Type="http://schemas.openxmlformats.org/officeDocument/2006/relationships/slide" Target="slides/slide59.xml"/><Relationship Id="rId66" Type="http://schemas.openxmlformats.org/officeDocument/2006/relationships/slide" Target="slides/slide67.xml"/><Relationship Id="rId74" Type="http://schemas.openxmlformats.org/officeDocument/2006/relationships/slide" Target="slides/slide75.xml"/><Relationship Id="rId79" Type="http://schemas.openxmlformats.org/officeDocument/2006/relationships/slide" Target="slides/slide80.xml"/><Relationship Id="rId5" Type="http://schemas.openxmlformats.org/officeDocument/2006/relationships/slide" Target="slides/slide5.xml"/><Relationship Id="rId61" Type="http://schemas.openxmlformats.org/officeDocument/2006/relationships/slide" Target="slides/slide62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45.xml"/><Relationship Id="rId52" Type="http://schemas.openxmlformats.org/officeDocument/2006/relationships/slide" Target="slides/slide53.xml"/><Relationship Id="rId60" Type="http://schemas.openxmlformats.org/officeDocument/2006/relationships/slide" Target="slides/slide61.xml"/><Relationship Id="rId65" Type="http://schemas.openxmlformats.org/officeDocument/2006/relationships/slide" Target="slides/slide66.xml"/><Relationship Id="rId73" Type="http://schemas.openxmlformats.org/officeDocument/2006/relationships/slide" Target="slides/slide74.xml"/><Relationship Id="rId78" Type="http://schemas.openxmlformats.org/officeDocument/2006/relationships/slide" Target="slides/slide7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Relationship Id="rId43" Type="http://schemas.openxmlformats.org/officeDocument/2006/relationships/slide" Target="slides/slide44.xml"/><Relationship Id="rId48" Type="http://schemas.openxmlformats.org/officeDocument/2006/relationships/slide" Target="slides/slide49.xml"/><Relationship Id="rId56" Type="http://schemas.openxmlformats.org/officeDocument/2006/relationships/slide" Target="slides/slide57.xml"/><Relationship Id="rId64" Type="http://schemas.openxmlformats.org/officeDocument/2006/relationships/slide" Target="slides/slide65.xml"/><Relationship Id="rId69" Type="http://schemas.openxmlformats.org/officeDocument/2006/relationships/slide" Target="slides/slide70.xml"/><Relationship Id="rId77" Type="http://schemas.openxmlformats.org/officeDocument/2006/relationships/slide" Target="slides/slide78.xml"/><Relationship Id="rId8" Type="http://schemas.openxmlformats.org/officeDocument/2006/relationships/slide" Target="slides/slide8.xml"/><Relationship Id="rId51" Type="http://schemas.openxmlformats.org/officeDocument/2006/relationships/slide" Target="slides/slide52.xml"/><Relationship Id="rId72" Type="http://schemas.openxmlformats.org/officeDocument/2006/relationships/slide" Target="slides/slide73.xml"/><Relationship Id="rId80" Type="http://schemas.openxmlformats.org/officeDocument/2006/relationships/slide" Target="slides/slide81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9.xml"/><Relationship Id="rId46" Type="http://schemas.openxmlformats.org/officeDocument/2006/relationships/slide" Target="slides/slide47.xml"/><Relationship Id="rId59" Type="http://schemas.openxmlformats.org/officeDocument/2006/relationships/slide" Target="slides/slide60.xml"/><Relationship Id="rId67" Type="http://schemas.openxmlformats.org/officeDocument/2006/relationships/slide" Target="slides/slide68.xml"/><Relationship Id="rId20" Type="http://schemas.openxmlformats.org/officeDocument/2006/relationships/slide" Target="slides/slide20.xml"/><Relationship Id="rId41" Type="http://schemas.openxmlformats.org/officeDocument/2006/relationships/slide" Target="slides/slide42.xml"/><Relationship Id="rId54" Type="http://schemas.openxmlformats.org/officeDocument/2006/relationships/slide" Target="slides/slide55.xml"/><Relationship Id="rId62" Type="http://schemas.openxmlformats.org/officeDocument/2006/relationships/slide" Target="slides/slide63.xml"/><Relationship Id="rId70" Type="http://schemas.openxmlformats.org/officeDocument/2006/relationships/slide" Target="slides/slide71.xml"/><Relationship Id="rId75" Type="http://schemas.openxmlformats.org/officeDocument/2006/relationships/slide" Target="slides/slide76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49" Type="http://schemas.openxmlformats.org/officeDocument/2006/relationships/slide" Target="slides/slide50.xml"/><Relationship Id="rId57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21T12:53:42.705" idx="1">
    <p:pos x="5150" y="2189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C43C88-1570-49FD-8D5D-6325C605CF97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CC3CA5-62D6-463A-A401-0997C96CB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2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0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00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38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37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96398-74F4-4E1E-3B9F-0A36CBC73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C762E4-02A3-0105-E9F4-A3CBDAE1F8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84CC11-9DC0-86B4-4261-CA73321DEA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10B16-EAFC-7BDA-B27A-6A8DBF7B9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7C6D8-459D-2C2B-6F44-E94068BCC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D08425-A510-AE5C-0888-7CB810F9DD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F8659E-DB66-B3C3-24F8-9B9B77B2A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25D82-6AF1-E927-DCE4-2DD4E0CF2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8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C96B1-4B80-B314-D8A4-2A22D99B9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7AE50-F702-B009-00F9-CA879F0B4A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6BD02-F13D-7B1E-FA32-D4672F244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151E1-9324-C92F-8AD1-580CE5B59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13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93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146AD-526E-CFC5-209E-C1C82F5BF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9102EF-EBCA-03ED-18C2-7FA186F5D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3E3C2A-FC7F-02D8-EF2E-D8682E8DE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986B5-1830-6291-3AF0-848DA109FE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45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8EECC-49BB-D7E0-83C9-39CD97BBC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C83AA9-0C5A-7608-14BE-FEBF4F946F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7B900E-8C1D-34E1-00E6-89E5EF4D4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C5CE9-CC45-AD5B-F33D-00EC9C55A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C3CA5-62D6-463A-A401-0997C96CB9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0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677B-E1C0-986C-6D25-654E68CD3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9ACD8-E0E4-2A7D-6636-4F03124BD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543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4BB3E-942A-8411-676A-9F2E15F8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0F428-0D34-F034-3897-83B218C98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309D1-6F8A-1B8F-201C-BB38C91F3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9B17-0FFE-4E7F-D5B4-3308353E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326FA-BCD0-91E1-7BF0-C44E639E9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DAF42-2483-5499-A2E0-75118BC2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438CA-0535-42CF-72FC-9DFF13E53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3A66B-9704-06A5-23D5-3C9ACCBC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0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1F8259-7397-881E-3B68-F5093B2D0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E2B54-6E73-2147-A161-2298F4AFD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85163-5A20-BB61-D3B5-ED5ED2AC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3841A-1C50-600C-E035-A357DEB7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CE8B5-2BDF-D8DE-8696-9A879EE23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9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5146F-C062-55AD-66B7-E06A94D6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30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0CD59-5072-D213-5332-427F9145E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/>
          <a:lstStyle>
            <a:lvl4pPr>
              <a:defRPr sz="1600"/>
            </a:lvl4pPr>
            <a:lvl5pPr marL="3657600" indent="-228600">
              <a:defRPr sz="4000"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68C71-3998-EF6A-B831-9FEB9F1B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56E56-B90C-BD50-0BB0-51CFEFEE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D00E2-E374-1B5E-8D50-13D412E8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B5B1-4A31-BA47-B0A7-3ECB3589F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5EA95-E30C-3EFC-01BD-A7F292E68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BDC25-8DEE-4AE1-3E14-9A13AF6D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B8A6F-7F06-2754-DC4C-35D7D2DF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5ACC3-216F-8720-4AFC-1B625C31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3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B4A2-30EF-ACBE-F704-D4FBDB23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02129-F1CC-06E3-34C0-237052438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A0286-DF23-BD87-D84C-C08937918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209E1-4AC0-A017-0245-BF0EE1472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BB230-2C36-7CF4-C26B-1150FBEF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07A1A-48D9-FCA0-C645-748B4A3D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B7E07-71D5-368A-AEA9-EFB6C9553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A2127-1F9C-E4F3-16CB-20629B4C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BAAA6-F859-B7C4-D187-7B8936294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4321F-9BA7-10C4-A09A-DD3FFC5AB3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20FF77-1015-5BDC-4CFB-F461B4438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0C008-88B5-C192-A6C2-3CCC8A9D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2A54D-E3B1-5343-CCF5-D56A41FD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69BB56-F606-67C6-B1A8-88DDCAC3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7007D-845C-435D-E5A3-3C622B4D4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C536E4-2A09-F433-63F3-A47A9647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E5821-4F8E-E291-6995-A97E1A01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CBA61-BBF8-98AA-FD07-0670A709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6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C45243-B3AF-69D4-A44C-B2C9797EB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FBC102-2AA8-8E41-74FE-CC26E1990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AB5F7-4039-1B4B-55F2-C2844252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1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FCC9-7490-5517-3BB2-9D41235A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EF725-7223-2C44-F38F-F79CCBE50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50AE3-4C5B-FF89-397F-DC3EF449F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E82B1-617D-799A-EA23-6DF4CC8E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9F697-1339-04C6-825B-47472AC42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D1D6F-39CC-EAE8-6931-ADB9C16C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AC8A-7ADC-F25D-90C0-5BAF577E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37E3A-AE64-1C87-299D-7C6CB9DDE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261FE-FA0A-A3EA-4631-99CD6F8B1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1FD48-FCE0-5D4F-948E-B9E711C5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9984-200A-44CE-945B-D80C6F2914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1F64B-4B37-B7FF-B7EB-8BBEC45B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0AB6B-9F60-DC58-6FA7-0E0D1D849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9A2C-9B04-40BA-9437-618B3C0A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1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8BABE-94B3-D3E1-E411-D788EFB15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34088-4909-10B1-1735-9E2C553EF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4D29C-4502-1776-FC2F-E5C0A1E72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89984-200A-44CE-945B-D80C6F29142C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7F5D0-3529-ADE3-6EFA-E56F6E9C6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CEB7B-D6B4-180E-060A-C67990430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49A2C-9B04-40BA-9437-618B3C0AA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igertronics.com/files/SignaLink%20USB%20Product%20Guide.pdf" TargetMode="External"/><Relationship Id="rId2" Type="http://schemas.openxmlformats.org/officeDocument/2006/relationships/hyperlink" Target="https://tigertronics.shop/shop/ols/categories/signalink-usb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igertronics.com/files/SignaLink%20USB%20Product%20Guide.pdf" TargetMode="External"/><Relationship Id="rId2" Type="http://schemas.openxmlformats.org/officeDocument/2006/relationships/hyperlink" Target="https://tigertronic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gertronics.shop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uz7.ho.ua/packetradio.htm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winlink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downloads.winlink.org/VARA%20Products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F653-98C1-9D76-AC28-8270111B11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Packet Radio Communications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33FBA-FED5-DB78-5F05-68C2AB6EBF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58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B873C0-BD06-6511-9213-2008762DC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ASCII TABLE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A4996A5-6C3A-E499-471A-2B34D717E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919166"/>
              </p:ext>
            </p:extLst>
          </p:nvPr>
        </p:nvGraphicFramePr>
        <p:xfrm>
          <a:off x="4463715" y="184663"/>
          <a:ext cx="6890084" cy="64687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2694">
                  <a:extLst>
                    <a:ext uri="{9D8B030D-6E8A-4147-A177-3AD203B41FA5}">
                      <a16:colId xmlns:a16="http://schemas.microsoft.com/office/drawing/2014/main" val="1338121918"/>
                    </a:ext>
                  </a:extLst>
                </a:gridCol>
                <a:gridCol w="1593894">
                  <a:extLst>
                    <a:ext uri="{9D8B030D-6E8A-4147-A177-3AD203B41FA5}">
                      <a16:colId xmlns:a16="http://schemas.microsoft.com/office/drawing/2014/main" val="1789979331"/>
                    </a:ext>
                  </a:extLst>
                </a:gridCol>
                <a:gridCol w="722854">
                  <a:extLst>
                    <a:ext uri="{9D8B030D-6E8A-4147-A177-3AD203B41FA5}">
                      <a16:colId xmlns:a16="http://schemas.microsoft.com/office/drawing/2014/main" val="3736246024"/>
                    </a:ext>
                  </a:extLst>
                </a:gridCol>
                <a:gridCol w="1593894">
                  <a:extLst>
                    <a:ext uri="{9D8B030D-6E8A-4147-A177-3AD203B41FA5}">
                      <a16:colId xmlns:a16="http://schemas.microsoft.com/office/drawing/2014/main" val="2448085135"/>
                    </a:ext>
                  </a:extLst>
                </a:gridCol>
                <a:gridCol w="722854">
                  <a:extLst>
                    <a:ext uri="{9D8B030D-6E8A-4147-A177-3AD203B41FA5}">
                      <a16:colId xmlns:a16="http://schemas.microsoft.com/office/drawing/2014/main" val="1712637232"/>
                    </a:ext>
                  </a:extLst>
                </a:gridCol>
                <a:gridCol w="1593894">
                  <a:extLst>
                    <a:ext uri="{9D8B030D-6E8A-4147-A177-3AD203B41FA5}">
                      <a16:colId xmlns:a16="http://schemas.microsoft.com/office/drawing/2014/main" val="422739396"/>
                    </a:ext>
                  </a:extLst>
                </a:gridCol>
              </a:tblGrid>
              <a:tr h="191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Character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Digital Representation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Character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Digital Representation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Character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Digital Representation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b"/>
                </a:tc>
                <a:extLst>
                  <a:ext uri="{0D108BD9-81ED-4DB2-BD59-A6C34878D82A}">
                    <a16:rowId xmlns:a16="http://schemas.microsoft.com/office/drawing/2014/main" val="3732683699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Space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0100000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@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01000000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`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01100000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2354120460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!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0100001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01000001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01100001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2768405012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0100010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01000010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01100010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1334183917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0100011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01000011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01100011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3653049441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$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0100100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01000100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01100100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211165132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0100101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01000101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01100101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74996584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&amp;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0100110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01000110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01100110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1571570448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'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0100111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01000111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01100111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727821384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(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0101000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01001000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01101000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2203759099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0101001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01001001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01101001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2257280273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0101010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01001010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01101010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4074137099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+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0101011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K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01001011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01101011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3087950058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,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0101100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01001100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01101100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3446126390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-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0101101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01001101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01101101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3822214002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0101110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01001110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01101110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3570806592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/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0101111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01001111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01101111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3865884704"/>
                  </a:ext>
                </a:extLst>
              </a:tr>
              <a:tr h="2394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0110000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01010000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01110000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1822556435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0110001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01010001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01110001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2358650669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0110010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01010010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01110010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1816780871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0110011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01010011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01110011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831078655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0110100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01010100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01110100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2171163933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0110101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01010101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01110101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1597101213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0110110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01010110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01110110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236184008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0110111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W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01010111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01110111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3241472967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0111000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01011000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01111000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2623265235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0111001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01011001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01111001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822876099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: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0111010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01011010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01111010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706513118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0111011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[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01011011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{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01111011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1170254749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&lt;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0111100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01011100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|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01111100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652638204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=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0111101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\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01011101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}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01111101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3341912296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&gt;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0111110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^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01011110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~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01111110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1105689065"/>
                  </a:ext>
                </a:extLst>
              </a:tr>
              <a:tr h="194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?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0111111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_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01011111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delete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01111111</a:t>
                      </a:r>
                      <a:endParaRPr lang="en-US" sz="1100" b="0" i="1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00" marR="5300" marT="5300" marB="0" anchor="ctr"/>
                </a:tc>
                <a:extLst>
                  <a:ext uri="{0D108BD9-81ED-4DB2-BD59-A6C34878D82A}">
                    <a16:rowId xmlns:a16="http://schemas.microsoft.com/office/drawing/2014/main" val="228020694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64E498F-8D4E-A805-0A25-FC0068F8B420}"/>
              </a:ext>
            </a:extLst>
          </p:cNvPr>
          <p:cNvSpPr txBox="1"/>
          <p:nvPr/>
        </p:nvSpPr>
        <p:spPr>
          <a:xfrm>
            <a:off x="314397" y="2189747"/>
            <a:ext cx="2696699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</a:t>
            </a:r>
            <a:r>
              <a:rPr lang="en-US" dirty="0"/>
              <a:t>merican </a:t>
            </a:r>
            <a:r>
              <a:rPr lang="en-US" sz="2400" b="1" dirty="0"/>
              <a:t>S</a:t>
            </a:r>
            <a:r>
              <a:rPr lang="en-US" dirty="0"/>
              <a:t>tandard </a:t>
            </a:r>
            <a:r>
              <a:rPr lang="en-US" sz="2400" b="1" dirty="0"/>
              <a:t>C</a:t>
            </a:r>
            <a:r>
              <a:rPr lang="en-US" dirty="0"/>
              <a:t>ode</a:t>
            </a:r>
            <a:r>
              <a:rPr lang="en-US" b="1" dirty="0"/>
              <a:t> </a:t>
            </a:r>
          </a:p>
          <a:p>
            <a:pPr algn="ctr"/>
            <a:r>
              <a:rPr lang="en-US" dirty="0"/>
              <a:t>for</a:t>
            </a:r>
          </a:p>
          <a:p>
            <a:pPr algn="ctr"/>
            <a:r>
              <a:rPr lang="en-US" sz="2000" b="1" dirty="0"/>
              <a:t>I</a:t>
            </a:r>
            <a:r>
              <a:rPr lang="en-US" dirty="0"/>
              <a:t>nformation </a:t>
            </a:r>
            <a:r>
              <a:rPr lang="en-US" sz="2400" b="1" dirty="0"/>
              <a:t>I</a:t>
            </a:r>
            <a:r>
              <a:rPr lang="en-US" dirty="0"/>
              <a:t>nterchange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ASCII for short</a:t>
            </a:r>
          </a:p>
        </p:txBody>
      </p:sp>
    </p:spTree>
    <p:extLst>
      <p:ext uri="{BB962C8B-B14F-4D97-AF65-F5344CB8AC3E}">
        <p14:creationId xmlns:p14="http://schemas.microsoft.com/office/powerpoint/2010/main" val="113240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E0692-763E-32D5-AE68-A98DF928D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01F39-1066-0510-1423-443923CFF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Transmitting</a:t>
            </a:r>
            <a:r>
              <a:rPr lang="en-US" baseline="0" dirty="0"/>
              <a:t> 1’s &amp; 0’s over ham radio frequencies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Convert 1’s &amp; 0’s to audio</a:t>
            </a:r>
          </a:p>
          <a:p>
            <a:pPr lvl="2"/>
            <a:r>
              <a:rPr lang="en-US" dirty="0"/>
              <a:t>Assign a unique tone to 0 &amp; 1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0 = 2200 Hz tone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1 = 1200 Hz tone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F1511A-C710-242E-723C-8EF24BA7B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03" y="2900904"/>
            <a:ext cx="3861458" cy="23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02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80E5F-EE55-6885-A211-9F526D5B2B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Play Live Audio Tones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80D3918-4F90-C76C-7050-46C92AEB4E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9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B171-553F-3799-7B87-3D13A2EB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Tone Encode the character ‘E’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671894-89AB-D3E0-51BF-6AD95C80D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" y="1431904"/>
            <a:ext cx="10641579" cy="47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3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97D291-8BCA-14D0-C26A-BF8C2F64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Encode &amp; Decode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15419-AA42-4447-3BAD-4810FDFE10E4}"/>
              </a:ext>
            </a:extLst>
          </p:cNvPr>
          <p:cNvSpPr/>
          <p:nvPr/>
        </p:nvSpPr>
        <p:spPr>
          <a:xfrm>
            <a:off x="5281453" y="1746788"/>
            <a:ext cx="1066461" cy="9419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Sound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FC3104-8AE2-44F4-9484-09384022D89E}"/>
              </a:ext>
            </a:extLst>
          </p:cNvPr>
          <p:cNvSpPr/>
          <p:nvPr/>
        </p:nvSpPr>
        <p:spPr>
          <a:xfrm>
            <a:off x="5814684" y="4898033"/>
            <a:ext cx="1066461" cy="9419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Sound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Card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937A7D-966F-806A-48BC-A0E6A3247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0" y="2016721"/>
            <a:ext cx="3783990" cy="345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1C06A1-EACB-E24D-3E86-2CACA3108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26" y="2833688"/>
            <a:ext cx="5932360" cy="15372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068869-D30D-49DC-E5B5-BAED74529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5196016"/>
            <a:ext cx="3783990" cy="34598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CFA0891-B9AE-138C-A469-9411D33FC11D}"/>
              </a:ext>
            </a:extLst>
          </p:cNvPr>
          <p:cNvCxnSpPr/>
          <p:nvPr/>
        </p:nvCxnSpPr>
        <p:spPr>
          <a:xfrm>
            <a:off x="4497691" y="2189715"/>
            <a:ext cx="546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B5166E1-5F02-9AAF-1DD7-2FE858B6AC7A}"/>
              </a:ext>
            </a:extLst>
          </p:cNvPr>
          <p:cNvCxnSpPr/>
          <p:nvPr/>
        </p:nvCxnSpPr>
        <p:spPr>
          <a:xfrm>
            <a:off x="6881145" y="5369010"/>
            <a:ext cx="5463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43065EA8-7FC7-85F9-A01E-2D9CA98ACE1B}"/>
              </a:ext>
            </a:extLst>
          </p:cNvPr>
          <p:cNvCxnSpPr/>
          <p:nvPr/>
        </p:nvCxnSpPr>
        <p:spPr>
          <a:xfrm>
            <a:off x="3514389" y="4687614"/>
            <a:ext cx="2161197" cy="681396"/>
          </a:xfrm>
          <a:prstGeom prst="bentConnector3">
            <a:avLst>
              <a:gd name="adj1" fmla="val 3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B4055046-3A89-A2DD-B3C4-68187E68867E}"/>
              </a:ext>
            </a:extLst>
          </p:cNvPr>
          <p:cNvCxnSpPr>
            <a:stCxn id="13" idx="3"/>
          </p:cNvCxnSpPr>
          <p:nvPr/>
        </p:nvCxnSpPr>
        <p:spPr>
          <a:xfrm flipH="1">
            <a:off x="3514391" y="3602322"/>
            <a:ext cx="5652995" cy="1085290"/>
          </a:xfrm>
          <a:prstGeom prst="bentConnector3">
            <a:avLst>
              <a:gd name="adj1" fmla="val -40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D564DF39-D974-20E3-992F-6D88E522C2A5}"/>
              </a:ext>
            </a:extLst>
          </p:cNvPr>
          <p:cNvCxnSpPr/>
          <p:nvPr/>
        </p:nvCxnSpPr>
        <p:spPr>
          <a:xfrm rot="16200000" flipH="1">
            <a:off x="2594033" y="3110803"/>
            <a:ext cx="990252" cy="376610"/>
          </a:xfrm>
          <a:prstGeom prst="bentConnector3">
            <a:avLst>
              <a:gd name="adj1" fmla="val 9988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4BE4F6DC-EB64-5DF0-632A-2355637213E1}"/>
              </a:ext>
            </a:extLst>
          </p:cNvPr>
          <p:cNvCxnSpPr>
            <a:stCxn id="7" idx="3"/>
          </p:cNvCxnSpPr>
          <p:nvPr/>
        </p:nvCxnSpPr>
        <p:spPr>
          <a:xfrm flipH="1">
            <a:off x="2900855" y="2217766"/>
            <a:ext cx="3447059" cy="586215"/>
          </a:xfrm>
          <a:prstGeom prst="bentConnector3">
            <a:avLst>
              <a:gd name="adj1" fmla="val -206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96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D792-6271-C677-83D3-903209CA7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digress for  a moment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FCDBD-2F30-A63B-E40A-B1A902703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 talk about BITS &amp; BYTES</a:t>
            </a:r>
          </a:p>
        </p:txBody>
      </p:sp>
    </p:spTree>
    <p:extLst>
      <p:ext uri="{BB962C8B-B14F-4D97-AF65-F5344CB8AC3E}">
        <p14:creationId xmlns:p14="http://schemas.microsoft.com/office/powerpoint/2010/main" val="2909349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69774-0776-C37E-B18E-D1485987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Bits and Bytes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3F252-E30E-466C-A5A4-A34F05E69891}"/>
              </a:ext>
            </a:extLst>
          </p:cNvPr>
          <p:cNvSpPr txBox="1"/>
          <p:nvPr/>
        </p:nvSpPr>
        <p:spPr>
          <a:xfrm>
            <a:off x="3328735" y="2442051"/>
            <a:ext cx="5542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0 1 0 0 0 0 1 0 1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4E6E91-67E5-A7F3-CF9E-E95EA6C44989}"/>
              </a:ext>
            </a:extLst>
          </p:cNvPr>
          <p:cNvCxnSpPr/>
          <p:nvPr/>
        </p:nvCxnSpPr>
        <p:spPr>
          <a:xfrm>
            <a:off x="2711669" y="2245552"/>
            <a:ext cx="735724" cy="603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92CEE14-61A0-70DC-7E66-2AD1D1BA4A6D}"/>
              </a:ext>
            </a:extLst>
          </p:cNvPr>
          <p:cNvSpPr txBox="1"/>
          <p:nvPr/>
        </p:nvSpPr>
        <p:spPr>
          <a:xfrm>
            <a:off x="741812" y="188170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Single Digit is a ‘bit’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135F5624-DE42-A1F2-361B-3CB9880C12AA}"/>
              </a:ext>
            </a:extLst>
          </p:cNvPr>
          <p:cNvSpPr/>
          <p:nvPr/>
        </p:nvSpPr>
        <p:spPr>
          <a:xfrm rot="5400000">
            <a:off x="5354061" y="1536554"/>
            <a:ext cx="523220" cy="4573872"/>
          </a:xfrm>
          <a:prstGeom prst="rightBrace">
            <a:avLst>
              <a:gd name="adj1" fmla="val 8333"/>
              <a:gd name="adj2" fmla="val 48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5A4446-38B3-9CFA-479D-500F6F49670A}"/>
              </a:ext>
            </a:extLst>
          </p:cNvPr>
          <p:cNvSpPr txBox="1"/>
          <p:nvPr/>
        </p:nvSpPr>
        <p:spPr>
          <a:xfrm>
            <a:off x="4523377" y="4424975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bits make a ‘byte’</a:t>
            </a:r>
          </a:p>
        </p:txBody>
      </p:sp>
    </p:spTree>
    <p:extLst>
      <p:ext uri="{BB962C8B-B14F-4D97-AF65-F5344CB8AC3E}">
        <p14:creationId xmlns:p14="http://schemas.microsoft.com/office/powerpoint/2010/main" val="101391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C322-0C78-CC20-AA14-FD30E04E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Rate</a:t>
            </a:r>
            <a:r>
              <a:rPr lang="en-US" baseline="0" dirty="0"/>
              <a:t> and BAUD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83D95-5AAE-4FA5-A598-58997B3773C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Transmission Speed is expressed in bit/second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4AC2F-ACA7-E2A8-D43A-08392F0F1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" y="1431904"/>
            <a:ext cx="10641579" cy="4752327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52589B0E-68D6-A6C1-35DB-471E6C54E8F6}"/>
              </a:ext>
            </a:extLst>
          </p:cNvPr>
          <p:cNvSpPr/>
          <p:nvPr/>
        </p:nvSpPr>
        <p:spPr>
          <a:xfrm rot="5400000">
            <a:off x="5548071" y="789666"/>
            <a:ext cx="834829" cy="96607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0B7A4-49AA-3381-D6BE-2DD99976F9FD}"/>
              </a:ext>
            </a:extLst>
          </p:cNvPr>
          <p:cNvSpPr txBox="1"/>
          <p:nvPr/>
        </p:nvSpPr>
        <p:spPr>
          <a:xfrm>
            <a:off x="4949181" y="5895158"/>
            <a:ext cx="214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6.66666 milliseconds</a:t>
            </a:r>
          </a:p>
        </p:txBody>
      </p:sp>
    </p:spTree>
    <p:extLst>
      <p:ext uri="{BB962C8B-B14F-4D97-AF65-F5344CB8AC3E}">
        <p14:creationId xmlns:p14="http://schemas.microsoft.com/office/powerpoint/2010/main" val="389867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E8928-06D6-97B8-75FC-73478F3E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break</a:t>
            </a:r>
          </a:p>
        </p:txBody>
      </p:sp>
    </p:spTree>
    <p:extLst>
      <p:ext uri="{BB962C8B-B14F-4D97-AF65-F5344CB8AC3E}">
        <p14:creationId xmlns:p14="http://schemas.microsoft.com/office/powerpoint/2010/main" val="1417460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EA510-45AE-F5E4-ED27-BBEB5792BC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to Tone Encode &amp; Decode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58C9A2-C4DA-C94E-47D9-FBBFF0BB86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36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7F77C-45B2-E856-1BE6-488F12C1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22D7A-C668-8288-DB44-05EA50522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Understand how a Packet communications station works,  </a:t>
            </a:r>
          </a:p>
          <a:p>
            <a:r>
              <a:rPr lang="en-US" dirty="0"/>
              <a:t>Understand how to set-up a Packet communications station,</a:t>
            </a:r>
          </a:p>
          <a:p>
            <a:r>
              <a:rPr lang="en-US" dirty="0"/>
              <a:t>Understand how to operate it</a:t>
            </a:r>
          </a:p>
          <a:p>
            <a:r>
              <a:rPr lang="en-US" dirty="0"/>
              <a:t>BUILD ONE!!!!!</a:t>
            </a:r>
          </a:p>
        </p:txBody>
      </p:sp>
    </p:spTree>
    <p:extLst>
      <p:ext uri="{BB962C8B-B14F-4D97-AF65-F5344CB8AC3E}">
        <p14:creationId xmlns:p14="http://schemas.microsoft.com/office/powerpoint/2010/main" val="2525295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73049-A685-620B-677B-53938918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Node Controller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8C761-352F-FE32-6A91-C0DCD4C35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TNC for short</a:t>
            </a:r>
          </a:p>
        </p:txBody>
      </p:sp>
    </p:spTree>
    <p:extLst>
      <p:ext uri="{BB962C8B-B14F-4D97-AF65-F5344CB8AC3E}">
        <p14:creationId xmlns:p14="http://schemas.microsoft.com/office/powerpoint/2010/main" val="3888879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5DED30-881C-019A-41EA-B8672E994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Terminal Node Controller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B2E407-C904-E1B6-49F9-0530C29EA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 TNC takes raw digital data such as characters in an e-mail message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divides the characters in an e-mail message into small segments,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converts the character to binary 8 bit bytes 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adds some extra bits of information (no pun intended) to provide an error checking / detecting / correcting scheme, and puts those into “packets” data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then converts those packets, bit by bit, into audio tones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5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B844-521E-3B85-E08E-06D3301E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Data packing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94B6C4-B46E-767E-70D2-874BC3DDF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457" y="2305050"/>
            <a:ext cx="6652943" cy="397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79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D93CA-40F4-7E4E-4FA1-68B6109CE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47CE9-045C-B25F-2AF7-F1A554F12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Data packing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C4E6D-A271-E512-C79D-8C99BBAB3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457" y="2305050"/>
            <a:ext cx="6652943" cy="3976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A31D7-30AA-3A7C-F70B-F4D7B3D5997B}"/>
              </a:ext>
            </a:extLst>
          </p:cNvPr>
          <p:cNvSpPr txBox="1"/>
          <p:nvPr/>
        </p:nvSpPr>
        <p:spPr>
          <a:xfrm rot="20119393">
            <a:off x="2833861" y="2629732"/>
            <a:ext cx="5707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is a topic for a later day for anybody that is interested</a:t>
            </a:r>
          </a:p>
        </p:txBody>
      </p:sp>
    </p:spTree>
    <p:extLst>
      <p:ext uri="{BB962C8B-B14F-4D97-AF65-F5344CB8AC3E}">
        <p14:creationId xmlns:p14="http://schemas.microsoft.com/office/powerpoint/2010/main" val="4152434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5DC3D-27E0-B4DC-175F-98799657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Where is the Terminal Node Controller located?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4ED87-BC7F-FE97-FF57-C0AE35753366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There are multiple configurations of a combination of hardware &amp; software that make up TNC functionality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Sometimes it’s built into the radio  ( such as the Yaesu FT-991A)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Sometimes it’s totally contained within an electronics box inserted between a personal computer and a radio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Sometimes various functions of the TNC is split between software on a personal computer and a sound card. </a:t>
            </a:r>
          </a:p>
        </p:txBody>
      </p:sp>
    </p:spTree>
    <p:extLst>
      <p:ext uri="{BB962C8B-B14F-4D97-AF65-F5344CB8AC3E}">
        <p14:creationId xmlns:p14="http://schemas.microsoft.com/office/powerpoint/2010/main" val="1218380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EFB67-21EE-D4A7-E0D7-088BD8891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0C81DBB-8447-94C8-45AF-7952D7E25DD8}"/>
              </a:ext>
            </a:extLst>
          </p:cNvPr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6A471AD-4172-319E-51B4-522A04C91D36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6942352" y="1247775"/>
            <a:ext cx="415903" cy="3096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69BF3D-4F3F-3281-80A3-D9E6BE549A19}"/>
              </a:ext>
            </a:extLst>
          </p:cNvPr>
          <p:cNvCxnSpPr>
            <a:cxnSpLocks/>
          </p:cNvCxnSpPr>
          <p:nvPr/>
        </p:nvCxnSpPr>
        <p:spPr>
          <a:xfrm flipH="1">
            <a:off x="1933575" y="4516321"/>
            <a:ext cx="3133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4418481-034C-1E3E-69EF-5110E70B1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62" y="4239985"/>
            <a:ext cx="914400" cy="519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7CBD75-E07D-404E-01B5-F5717A79F6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467" y="3756532"/>
            <a:ext cx="1836141" cy="1828800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E0F70F66-4000-4B51-9A4A-BB3C69291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52" y="4344745"/>
            <a:ext cx="914400" cy="5199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55A02D-78F7-768A-CADD-4358BFD313D1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399552" y="4604696"/>
            <a:ext cx="3004837" cy="66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F9A0F013-3DFC-303C-DA1F-61E507CFA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907" y="3717167"/>
            <a:ext cx="1828800" cy="1828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67903C4-DEA3-5ACF-55C3-989A03D16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870">
            <a:off x="5938531" y="4194565"/>
            <a:ext cx="414900" cy="82026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9E55BD7-9E9A-5255-4131-27353067DEBF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172075" y="1343025"/>
            <a:ext cx="160687" cy="2896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1043AFD-26C4-DE5D-1DC5-AF705F5C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Terminal Node Controller in the radio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1A54CD-8378-EC2E-C3D1-75D22BD55CEC}"/>
              </a:ext>
            </a:extLst>
          </p:cNvPr>
          <p:cNvSpPr txBox="1"/>
          <p:nvPr/>
        </p:nvSpPr>
        <p:spPr>
          <a:xfrm>
            <a:off x="2918165" y="4674435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010000101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C9ACD9-39DA-E7EC-EA68-447C0C68E609}"/>
              </a:ext>
            </a:extLst>
          </p:cNvPr>
          <p:cNvSpPr txBox="1"/>
          <p:nvPr/>
        </p:nvSpPr>
        <p:spPr>
          <a:xfrm>
            <a:off x="8283050" y="4792077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010000101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7F89E-9CE3-22B2-26B6-FA576D919FBA}"/>
              </a:ext>
            </a:extLst>
          </p:cNvPr>
          <p:cNvSpPr txBox="1"/>
          <p:nvPr/>
        </p:nvSpPr>
        <p:spPr>
          <a:xfrm>
            <a:off x="11228305" y="403330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6683CC-6847-96B3-5AE0-4E3767BE2C20}"/>
              </a:ext>
            </a:extLst>
          </p:cNvPr>
          <p:cNvSpPr txBox="1"/>
          <p:nvPr/>
        </p:nvSpPr>
        <p:spPr>
          <a:xfrm>
            <a:off x="622922" y="3768076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386657F7-AA1F-86FA-1A6E-98A39EA3D679}"/>
              </a:ext>
            </a:extLst>
          </p:cNvPr>
          <p:cNvSpPr/>
          <p:nvPr/>
        </p:nvSpPr>
        <p:spPr>
          <a:xfrm rot="16200000">
            <a:off x="1300476" y="3437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B281A168-BFC0-1D88-1A29-8F9F7ED15E51}"/>
              </a:ext>
            </a:extLst>
          </p:cNvPr>
          <p:cNvSpPr/>
          <p:nvPr/>
        </p:nvSpPr>
        <p:spPr>
          <a:xfrm rot="16200000">
            <a:off x="10385530" y="35964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22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37038-1ACE-211D-975C-644809392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8FAEC7B3-21B0-FD56-D4C5-2418870C1E7E}"/>
              </a:ext>
            </a:extLst>
          </p:cNvPr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DEAEFB6-FC73-9027-3917-14FA42C1CE13}"/>
              </a:ext>
            </a:extLst>
          </p:cNvPr>
          <p:cNvCxnSpPr>
            <a:cxnSpLocks/>
          </p:cNvCxnSpPr>
          <p:nvPr/>
        </p:nvCxnSpPr>
        <p:spPr>
          <a:xfrm>
            <a:off x="7358255" y="1247775"/>
            <a:ext cx="1472803" cy="3247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4B0D88-DBBC-102F-4529-274A15740CF8}"/>
              </a:ext>
            </a:extLst>
          </p:cNvPr>
          <p:cNvCxnSpPr>
            <a:cxnSpLocks/>
          </p:cNvCxnSpPr>
          <p:nvPr/>
        </p:nvCxnSpPr>
        <p:spPr>
          <a:xfrm flipH="1">
            <a:off x="1933575" y="4516321"/>
            <a:ext cx="3133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92A1FAE4-794A-201A-00EC-0E4C80A4C7B4}"/>
              </a:ext>
            </a:extLst>
          </p:cNvPr>
          <p:cNvSpPr>
            <a:spLocks noChangeAspect="1"/>
          </p:cNvSpPr>
          <p:nvPr/>
        </p:nvSpPr>
        <p:spPr>
          <a:xfrm>
            <a:off x="2934797" y="4239985"/>
            <a:ext cx="739010" cy="430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6E6948B-3CFD-1005-331D-B3B75437A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62" y="4239985"/>
            <a:ext cx="914400" cy="519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1CFA60-846D-AF40-4AAB-6C39902EB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467" y="3756532"/>
            <a:ext cx="1836141" cy="1828800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2A355611-FEF5-E9CA-C149-8AEB1CEDC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52" y="4344745"/>
            <a:ext cx="914400" cy="5199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2E4AAF-3D2D-563F-610E-609AAED099F9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399552" y="4604696"/>
            <a:ext cx="3004837" cy="66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6C1249FC-5225-8F09-1220-3E812B5A8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907" y="3717167"/>
            <a:ext cx="1828800" cy="18288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FB4C812-156E-579E-413F-591A37B78CF0}"/>
              </a:ext>
            </a:extLst>
          </p:cNvPr>
          <p:cNvSpPr>
            <a:spLocks noChangeAspect="1"/>
          </p:cNvSpPr>
          <p:nvPr/>
        </p:nvSpPr>
        <p:spPr>
          <a:xfrm>
            <a:off x="8831058" y="4497102"/>
            <a:ext cx="693942" cy="4046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5417227-3CDD-1AA0-EE5C-4F7A9DD0F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870">
            <a:off x="5938531" y="4194565"/>
            <a:ext cx="414900" cy="82026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4C70573-0FC1-546C-7B3C-C31FAD687DCD}"/>
              </a:ext>
            </a:extLst>
          </p:cNvPr>
          <p:cNvCxnSpPr>
            <a:cxnSpLocks/>
          </p:cNvCxnSpPr>
          <p:nvPr/>
        </p:nvCxnSpPr>
        <p:spPr>
          <a:xfrm flipH="1">
            <a:off x="3673807" y="1343025"/>
            <a:ext cx="1498268" cy="2838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9B32177-F05F-96EE-8BA2-18CF9AE4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Terminal Node Controller in a Box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D21613-EB4F-6F1B-A134-EC74EA72EE4F}"/>
              </a:ext>
            </a:extLst>
          </p:cNvPr>
          <p:cNvSpPr txBox="1"/>
          <p:nvPr/>
        </p:nvSpPr>
        <p:spPr>
          <a:xfrm>
            <a:off x="2003827" y="3811755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010000101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38DCF7-6E9E-7710-9E53-ECEF2A76D77E}"/>
              </a:ext>
            </a:extLst>
          </p:cNvPr>
          <p:cNvSpPr txBox="1"/>
          <p:nvPr/>
        </p:nvSpPr>
        <p:spPr>
          <a:xfrm>
            <a:off x="8928826" y="4008557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010000101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BB2C9C-9FB8-2EB5-0161-C43A588B95C6}"/>
              </a:ext>
            </a:extLst>
          </p:cNvPr>
          <p:cNvSpPr txBox="1"/>
          <p:nvPr/>
        </p:nvSpPr>
        <p:spPr>
          <a:xfrm>
            <a:off x="11228305" y="403330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FF929F-8BC0-7A4F-5CCC-9C149F2D37D8}"/>
              </a:ext>
            </a:extLst>
          </p:cNvPr>
          <p:cNvSpPr txBox="1"/>
          <p:nvPr/>
        </p:nvSpPr>
        <p:spPr>
          <a:xfrm>
            <a:off x="622922" y="3768076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2360DD1-1DB3-2E2D-BA4E-5B50582D9F8B}"/>
              </a:ext>
            </a:extLst>
          </p:cNvPr>
          <p:cNvSpPr/>
          <p:nvPr/>
        </p:nvSpPr>
        <p:spPr>
          <a:xfrm rot="16200000">
            <a:off x="1300476" y="3437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D18CC3FC-13BE-230F-9DC4-B13146911DFC}"/>
              </a:ext>
            </a:extLst>
          </p:cNvPr>
          <p:cNvSpPr/>
          <p:nvPr/>
        </p:nvSpPr>
        <p:spPr>
          <a:xfrm rot="16200000">
            <a:off x="10385530" y="35964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27B09BD-1EE7-7581-D19A-13CFF019D4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88" y="4795434"/>
            <a:ext cx="1828800" cy="47390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7625E89-6B47-F8E6-F4CD-5AC146853B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62" y="4675466"/>
            <a:ext cx="1828800" cy="4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39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677A2-8290-EFB7-BE3A-813B9633A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A885BAB-04C9-BD20-FB2E-E6B5AFE0D23E}"/>
              </a:ext>
            </a:extLst>
          </p:cNvPr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9723FF6-D721-C8AB-541E-82E64C41055F}"/>
              </a:ext>
            </a:extLst>
          </p:cNvPr>
          <p:cNvCxnSpPr>
            <a:cxnSpLocks/>
          </p:cNvCxnSpPr>
          <p:nvPr/>
        </p:nvCxnSpPr>
        <p:spPr>
          <a:xfrm>
            <a:off x="7358255" y="1247775"/>
            <a:ext cx="1103359" cy="2899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2CF87F-7054-24FD-C7C4-7C5B16B1F79C}"/>
              </a:ext>
            </a:extLst>
          </p:cNvPr>
          <p:cNvCxnSpPr>
            <a:cxnSpLocks/>
          </p:cNvCxnSpPr>
          <p:nvPr/>
        </p:nvCxnSpPr>
        <p:spPr>
          <a:xfrm flipH="1">
            <a:off x="1933575" y="4516321"/>
            <a:ext cx="3133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34BAE83-D9D5-5EA6-1D4C-6D6BE208F358}"/>
              </a:ext>
            </a:extLst>
          </p:cNvPr>
          <p:cNvSpPr>
            <a:spLocks noChangeAspect="1"/>
          </p:cNvSpPr>
          <p:nvPr/>
        </p:nvSpPr>
        <p:spPr>
          <a:xfrm>
            <a:off x="2934797" y="4239985"/>
            <a:ext cx="739010" cy="430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Sound</a:t>
            </a:r>
          </a:p>
          <a:p>
            <a:pPr algn="ctr"/>
            <a:r>
              <a:rPr lang="en-US" sz="800" dirty="0"/>
              <a:t>Card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7EA7B7F-26F0-A2FD-8E0C-D52086695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62" y="4239985"/>
            <a:ext cx="914400" cy="519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A68B7B-C8B8-6AE4-9F5F-D07977893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467" y="3756532"/>
            <a:ext cx="1836141" cy="1828800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65AEBC1B-64D1-F954-ECC9-A6D9ABBD2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52" y="4344745"/>
            <a:ext cx="914400" cy="5199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795B019-4EE1-7BA0-75B1-687CF37B7204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399552" y="4604696"/>
            <a:ext cx="3004837" cy="66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EB22651B-3121-A4E7-3FFE-CB82BC5EF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907" y="3717167"/>
            <a:ext cx="1828800" cy="18288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7BB7C91-C374-D33C-4D66-19A65FE4D8AF}"/>
              </a:ext>
            </a:extLst>
          </p:cNvPr>
          <p:cNvSpPr>
            <a:spLocks noChangeAspect="1"/>
          </p:cNvSpPr>
          <p:nvPr/>
        </p:nvSpPr>
        <p:spPr>
          <a:xfrm>
            <a:off x="8831058" y="4497102"/>
            <a:ext cx="693942" cy="4046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Sound</a:t>
            </a:r>
          </a:p>
          <a:p>
            <a:pPr algn="ctr"/>
            <a:r>
              <a:rPr lang="en-US" sz="800" dirty="0"/>
              <a:t>Card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A1BCE5-638E-315D-A950-4803A8B44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870">
            <a:off x="5938531" y="4194565"/>
            <a:ext cx="414900" cy="82026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2C61342-DABF-C94B-B026-E9D2A5AA9387}"/>
              </a:ext>
            </a:extLst>
          </p:cNvPr>
          <p:cNvCxnSpPr>
            <a:cxnSpLocks/>
          </p:cNvCxnSpPr>
          <p:nvPr/>
        </p:nvCxnSpPr>
        <p:spPr>
          <a:xfrm flipH="1">
            <a:off x="3673807" y="1343025"/>
            <a:ext cx="1498268" cy="2665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7765745-5588-54D9-9B92-4D9B9071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 Terminal Node Controller TNC that is split between software on a personal computer and a sound card.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70A4C-F235-FF37-E7C5-7637FC47BFF0}"/>
              </a:ext>
            </a:extLst>
          </p:cNvPr>
          <p:cNvSpPr txBox="1"/>
          <p:nvPr/>
        </p:nvSpPr>
        <p:spPr>
          <a:xfrm>
            <a:off x="2003827" y="3811755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010000101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2CE46-D7BA-607F-CACC-8F46CC6940D8}"/>
              </a:ext>
            </a:extLst>
          </p:cNvPr>
          <p:cNvSpPr txBox="1"/>
          <p:nvPr/>
        </p:nvSpPr>
        <p:spPr>
          <a:xfrm>
            <a:off x="8928826" y="4008557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010000101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DA5A9E-36B3-BEF0-4EF0-CC4275AF109D}"/>
              </a:ext>
            </a:extLst>
          </p:cNvPr>
          <p:cNvSpPr txBox="1"/>
          <p:nvPr/>
        </p:nvSpPr>
        <p:spPr>
          <a:xfrm>
            <a:off x="11228305" y="403330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5F199D-04F4-613F-5037-5A435A8597B0}"/>
              </a:ext>
            </a:extLst>
          </p:cNvPr>
          <p:cNvSpPr txBox="1"/>
          <p:nvPr/>
        </p:nvSpPr>
        <p:spPr>
          <a:xfrm>
            <a:off x="622922" y="3768076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915746B3-B473-A4DD-23F8-7537230FC947}"/>
              </a:ext>
            </a:extLst>
          </p:cNvPr>
          <p:cNvSpPr/>
          <p:nvPr/>
        </p:nvSpPr>
        <p:spPr>
          <a:xfrm rot="16200000">
            <a:off x="1300476" y="3437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DC5005E-D9C3-DC62-AABE-C8BF047095CC}"/>
              </a:ext>
            </a:extLst>
          </p:cNvPr>
          <p:cNvSpPr/>
          <p:nvPr/>
        </p:nvSpPr>
        <p:spPr>
          <a:xfrm rot="16200000">
            <a:off x="10385530" y="35964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7235A7E-A5CA-3B95-3D81-EF008C886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88" y="4795434"/>
            <a:ext cx="1828800" cy="47390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BFA56F2-54B0-A846-ADB5-E39E57CC2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62" y="4675466"/>
            <a:ext cx="1828800" cy="47390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DF18709E-7105-9B39-9FF5-BDDEBD4C61F3}"/>
              </a:ext>
            </a:extLst>
          </p:cNvPr>
          <p:cNvSpPr/>
          <p:nvPr/>
        </p:nvSpPr>
        <p:spPr>
          <a:xfrm>
            <a:off x="1550950" y="4033308"/>
            <a:ext cx="3176950" cy="123602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F97E5B0-8E46-66D6-870E-1CE327147E25}"/>
              </a:ext>
            </a:extLst>
          </p:cNvPr>
          <p:cNvSpPr/>
          <p:nvPr/>
        </p:nvSpPr>
        <p:spPr>
          <a:xfrm>
            <a:off x="7744199" y="4007423"/>
            <a:ext cx="3176950" cy="123602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76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DD56-0C43-387D-DD18-2EDB1D83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 Example with specific products for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4FD6A-299B-8774-FB0B-D660048ED2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 third configuration</a:t>
            </a:r>
            <a:r>
              <a:rPr lang="en-US" baseline="0" dirty="0"/>
              <a:t> where the </a:t>
            </a:r>
            <a:r>
              <a:rPr lang="en-US" dirty="0"/>
              <a:t>TNC functionality is split between software on a personal computer and a sound card.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23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473A5-BAEE-E524-0E8A-AA67BBDE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Client Hardware Set up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6F88F3B-5F2A-C09A-3194-10FF3EF1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696" y="3063782"/>
            <a:ext cx="2055834" cy="1168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119A2F-3B4E-DB71-5E34-4CA5B5DF3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985" y="2425348"/>
            <a:ext cx="2407543" cy="2445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E6601B-B146-44F7-7485-685677E0A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90" y="2985445"/>
            <a:ext cx="2267014" cy="13255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BF6BBC-CFBD-BBDF-809E-71B6AC07CFD2}"/>
              </a:ext>
            </a:extLst>
          </p:cNvPr>
          <p:cNvCxnSpPr>
            <a:stCxn id="5" idx="1"/>
            <a:endCxn id="7" idx="1"/>
          </p:cNvCxnSpPr>
          <p:nvPr/>
        </p:nvCxnSpPr>
        <p:spPr>
          <a:xfrm>
            <a:off x="2807528" y="3648227"/>
            <a:ext cx="1569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9251D9-B024-9EAC-4156-10944144F17B}"/>
              </a:ext>
            </a:extLst>
          </p:cNvPr>
          <p:cNvCxnSpPr>
            <a:stCxn id="7" idx="3"/>
            <a:endCxn id="4" idx="1"/>
          </p:cNvCxnSpPr>
          <p:nvPr/>
        </p:nvCxnSpPr>
        <p:spPr>
          <a:xfrm flipV="1">
            <a:off x="6643604" y="3648226"/>
            <a:ext cx="23710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DBE574D-265C-4B5A-9B16-F300CD829F77}"/>
              </a:ext>
            </a:extLst>
          </p:cNvPr>
          <p:cNvSpPr txBox="1"/>
          <p:nvPr/>
        </p:nvSpPr>
        <p:spPr>
          <a:xfrm>
            <a:off x="3076897" y="3153304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010000101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47FD81C-4E7A-7A26-FFBB-81BEABEAF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46" y="3063782"/>
            <a:ext cx="1828800" cy="4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4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F2E8-C873-2F3A-E863-A2008C50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</a:t>
            </a:r>
            <a:r>
              <a:rPr lang="en-US" baseline="0" dirty="0"/>
              <a:t> Session Talk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A47FD-8BB6-D7FF-7496-3F2C3CCFC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First Session – Digital Transmission &amp; Reception Concepts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 Session    -  Hands-on Set-up your own radio</a:t>
            </a:r>
          </a:p>
        </p:txBody>
      </p:sp>
    </p:spTree>
    <p:extLst>
      <p:ext uri="{BB962C8B-B14F-4D97-AF65-F5344CB8AC3E}">
        <p14:creationId xmlns:p14="http://schemas.microsoft.com/office/powerpoint/2010/main" val="22198024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514EB-A1F5-67EA-59B6-16B1DAFEC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64C4-5386-AF3D-5DFE-40D49885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Networking Architectures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E8752-9F54-1141-2054-3F74ADA40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4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28E226-D9D8-F0A6-3F3C-A69DC29F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Mail Networking Architectures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0C3A92-3CA1-D721-5E7E-3A4B79AA9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Peer To Peer</a:t>
            </a:r>
          </a:p>
          <a:p>
            <a:endParaRPr lang="en-US" dirty="0"/>
          </a:p>
          <a:p>
            <a:r>
              <a:rPr lang="en-US" dirty="0"/>
              <a:t>Mail Server</a:t>
            </a:r>
          </a:p>
          <a:p>
            <a:endParaRPr lang="en-US" dirty="0"/>
          </a:p>
          <a:p>
            <a:r>
              <a:rPr lang="en-US" dirty="0"/>
              <a:t>Gateway</a:t>
            </a:r>
          </a:p>
          <a:p>
            <a:endParaRPr lang="en-US" dirty="0"/>
          </a:p>
          <a:p>
            <a:r>
              <a:rPr lang="en-US" dirty="0"/>
              <a:t>Telnet</a:t>
            </a:r>
          </a:p>
        </p:txBody>
      </p:sp>
    </p:spTree>
    <p:extLst>
      <p:ext uri="{BB962C8B-B14F-4D97-AF65-F5344CB8AC3E}">
        <p14:creationId xmlns:p14="http://schemas.microsoft.com/office/powerpoint/2010/main" val="3770690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3A67F6A-27FB-04A7-AFD9-B04A970B2BC7}"/>
              </a:ext>
            </a:extLst>
          </p:cNvPr>
          <p:cNvSpPr txBox="1"/>
          <p:nvPr/>
        </p:nvSpPr>
        <p:spPr>
          <a:xfrm>
            <a:off x="9715408" y="6068570"/>
            <a:ext cx="1663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Message Server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D1D961-F768-BE31-28B6-0CE2F1B23EF3}"/>
              </a:ext>
            </a:extLst>
          </p:cNvPr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23AA47D-1301-261A-DE2F-C356CE6554F7}"/>
              </a:ext>
            </a:extLst>
          </p:cNvPr>
          <p:cNvCxnSpPr>
            <a:cxnSpLocks/>
          </p:cNvCxnSpPr>
          <p:nvPr/>
        </p:nvCxnSpPr>
        <p:spPr>
          <a:xfrm>
            <a:off x="6779478" y="2513255"/>
            <a:ext cx="2051580" cy="2003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0B7339-96CD-CFD5-5678-0FF410FD776B}"/>
              </a:ext>
            </a:extLst>
          </p:cNvPr>
          <p:cNvCxnSpPr>
            <a:cxnSpLocks/>
          </p:cNvCxnSpPr>
          <p:nvPr/>
        </p:nvCxnSpPr>
        <p:spPr>
          <a:xfrm flipH="1">
            <a:off x="2051222" y="4516321"/>
            <a:ext cx="261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6867E4A-D48C-05B2-E2CC-757BBCEAE6B8}"/>
              </a:ext>
            </a:extLst>
          </p:cNvPr>
          <p:cNvSpPr>
            <a:spLocks noChangeAspect="1"/>
          </p:cNvSpPr>
          <p:nvPr/>
        </p:nvSpPr>
        <p:spPr>
          <a:xfrm>
            <a:off x="2934797" y="4239985"/>
            <a:ext cx="739010" cy="430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Sound</a:t>
            </a:r>
          </a:p>
          <a:p>
            <a:pPr algn="ctr"/>
            <a:r>
              <a:rPr lang="en-US" sz="800" dirty="0"/>
              <a:t>Card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67136E4-4370-9906-EB49-6AB74E105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62" y="4239985"/>
            <a:ext cx="914400" cy="5199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BE4BB8-B2D0-0F24-961B-793C2968EE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467" y="3756532"/>
            <a:ext cx="1836141" cy="1828800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D382B8C2-F4F2-13F9-B3E1-3025F872F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52" y="4344745"/>
            <a:ext cx="914400" cy="5199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DF371B-4042-05CA-05C4-D380A6B6CB57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7399552" y="4604696"/>
            <a:ext cx="3004837" cy="66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179EB1BC-C16D-526F-5E75-6035655CA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907" y="3717167"/>
            <a:ext cx="1828800" cy="18288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EB8D7AE-C49B-849A-C01B-45034C3B7C67}"/>
              </a:ext>
            </a:extLst>
          </p:cNvPr>
          <p:cNvSpPr>
            <a:spLocks noChangeAspect="1"/>
          </p:cNvSpPr>
          <p:nvPr/>
        </p:nvSpPr>
        <p:spPr>
          <a:xfrm>
            <a:off x="8831058" y="4497102"/>
            <a:ext cx="693942" cy="4046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Sound Card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9A20BFE-1190-E7B2-0FE6-8E8B4C34D1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870">
            <a:off x="5938531" y="4194565"/>
            <a:ext cx="414900" cy="82026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EE48C0F-C8D9-32B1-AD10-92257DFD32F9}"/>
              </a:ext>
            </a:extLst>
          </p:cNvPr>
          <p:cNvCxnSpPr>
            <a:cxnSpLocks/>
          </p:cNvCxnSpPr>
          <p:nvPr/>
        </p:nvCxnSpPr>
        <p:spPr>
          <a:xfrm flipH="1">
            <a:off x="3673807" y="2513255"/>
            <a:ext cx="1936627" cy="1805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CA8B759-90A9-F085-D519-2536FAF1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Peer to Peer Topology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B3A372-AC3B-7F19-60DD-3432B2D16990}"/>
              </a:ext>
            </a:extLst>
          </p:cNvPr>
          <p:cNvSpPr txBox="1"/>
          <p:nvPr/>
        </p:nvSpPr>
        <p:spPr>
          <a:xfrm>
            <a:off x="5058159" y="1892622"/>
            <a:ext cx="2334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Sound Card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E52412-FDCB-71B0-E642-60A4A6FAA2EC}"/>
              </a:ext>
            </a:extLst>
          </p:cNvPr>
          <p:cNvSpPr txBox="1"/>
          <p:nvPr/>
        </p:nvSpPr>
        <p:spPr>
          <a:xfrm>
            <a:off x="2003827" y="3811755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010000101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5FE34-8D49-1AA0-1E66-63332D8E8F63}"/>
              </a:ext>
            </a:extLst>
          </p:cNvPr>
          <p:cNvSpPr txBox="1"/>
          <p:nvPr/>
        </p:nvSpPr>
        <p:spPr>
          <a:xfrm>
            <a:off x="8928826" y="4008557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010000101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2BDE09-AA73-817B-60F1-004A74AAF108}"/>
              </a:ext>
            </a:extLst>
          </p:cNvPr>
          <p:cNvSpPr txBox="1"/>
          <p:nvPr/>
        </p:nvSpPr>
        <p:spPr>
          <a:xfrm>
            <a:off x="11228305" y="403330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AF0EA0-FB5A-57C0-7E1B-8105EE2FB592}"/>
              </a:ext>
            </a:extLst>
          </p:cNvPr>
          <p:cNvSpPr txBox="1"/>
          <p:nvPr/>
        </p:nvSpPr>
        <p:spPr>
          <a:xfrm>
            <a:off x="622922" y="3768076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9635B801-9E4F-6579-1134-A2F63E2C2FCA}"/>
              </a:ext>
            </a:extLst>
          </p:cNvPr>
          <p:cNvSpPr/>
          <p:nvPr/>
        </p:nvSpPr>
        <p:spPr>
          <a:xfrm rot="16200000">
            <a:off x="1300476" y="3437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4F74BB39-5814-65E5-5A9E-9E8748671FE0}"/>
              </a:ext>
            </a:extLst>
          </p:cNvPr>
          <p:cNvSpPr/>
          <p:nvPr/>
        </p:nvSpPr>
        <p:spPr>
          <a:xfrm rot="16200000">
            <a:off x="10385530" y="359645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F0B47AE-F18A-170D-A273-8436CF23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88" y="4795434"/>
            <a:ext cx="1828800" cy="47390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422FC74-50E0-9BE8-E3F6-AE3102099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62" y="4675466"/>
            <a:ext cx="1828800" cy="4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47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3BFD-1C1E-2389-E8D2-1D6042A8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To</a:t>
            </a:r>
            <a:r>
              <a:rPr lang="en-US" baseline="0" dirty="0"/>
              <a:t> Peer Limitations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B9ACD-DA5B-446A-02ED-CB0F9DA8B59C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Simplest architecture </a:t>
            </a:r>
          </a:p>
          <a:p>
            <a:pPr lvl="1"/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Can only send an email to one station at a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Both station operators are required to be operating their stations at the same time in order to send a message</a:t>
            </a:r>
          </a:p>
        </p:txBody>
      </p:sp>
    </p:spTree>
    <p:extLst>
      <p:ext uri="{BB962C8B-B14F-4D97-AF65-F5344CB8AC3E}">
        <p14:creationId xmlns:p14="http://schemas.microsoft.com/office/powerpoint/2010/main" val="408384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2FC1C-7B78-A804-6ACB-375E152F6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B80396-1D4E-C8AB-C829-90B4F4C75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7853">
            <a:off x="2731364" y="3984493"/>
            <a:ext cx="455932" cy="6012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55D6D8-4A56-F66A-3773-906D2455E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504" flipH="1">
            <a:off x="1657656" y="3815426"/>
            <a:ext cx="783089" cy="8524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8FAE1AC-1B95-308E-84CC-C779DD6D9FAD}"/>
              </a:ext>
            </a:extLst>
          </p:cNvPr>
          <p:cNvSpPr txBox="1"/>
          <p:nvPr/>
        </p:nvSpPr>
        <p:spPr>
          <a:xfrm>
            <a:off x="150460" y="629705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CDE32A-7962-A67E-7D6B-8FEB2B7C8F83}"/>
              </a:ext>
            </a:extLst>
          </p:cNvPr>
          <p:cNvSpPr txBox="1"/>
          <p:nvPr/>
        </p:nvSpPr>
        <p:spPr>
          <a:xfrm>
            <a:off x="1911866" y="6209389"/>
            <a:ext cx="61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Clint</a:t>
            </a:r>
          </a:p>
        </p:txBody>
      </p:sp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B107F431-5CCE-7ECA-58A1-482ED48A7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38" y="4709100"/>
            <a:ext cx="640080" cy="3639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3BB012-7878-F77F-F4EF-BBC9627D2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509">
            <a:off x="3667061" y="3766377"/>
            <a:ext cx="639214" cy="8429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97FA39C-BE3C-85EB-AE6F-2DA1B0C8F1FE}"/>
              </a:ext>
            </a:extLst>
          </p:cNvPr>
          <p:cNvSpPr txBox="1"/>
          <p:nvPr/>
        </p:nvSpPr>
        <p:spPr>
          <a:xfrm>
            <a:off x="3726478" y="6166847"/>
            <a:ext cx="53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D89DEC7-1C72-E76A-AC6F-417BF84882AD}"/>
              </a:ext>
            </a:extLst>
          </p:cNvPr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D5AAD6-D037-3BE0-0FB3-2CE304E0F9C6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435278" y="5073031"/>
            <a:ext cx="142352" cy="78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865FB2E6-CF84-05E5-C2B0-AF264A056B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7536" y="5386624"/>
            <a:ext cx="918070" cy="914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D027FC2-7167-ACF8-A8D8-32000E1371BD}"/>
              </a:ext>
            </a:extLst>
          </p:cNvPr>
          <p:cNvSpPr>
            <a:spLocks noChangeAspect="1"/>
          </p:cNvSpPr>
          <p:nvPr/>
        </p:nvSpPr>
        <p:spPr>
          <a:xfrm>
            <a:off x="4276508" y="5207968"/>
            <a:ext cx="382467" cy="223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EF0212-98BA-5FB6-C6D5-8AA90B60D087}"/>
              </a:ext>
            </a:extLst>
          </p:cNvPr>
          <p:cNvCxnSpPr>
            <a:cxnSpLocks/>
          </p:cNvCxnSpPr>
          <p:nvPr/>
        </p:nvCxnSpPr>
        <p:spPr>
          <a:xfrm>
            <a:off x="2786886" y="5251540"/>
            <a:ext cx="146794" cy="777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Content Placeholder 4">
            <a:extLst>
              <a:ext uri="{FF2B5EF4-FFF2-40B4-BE49-F238E27FC236}">
                <a16:creationId xmlns:a16="http://schemas.microsoft.com/office/drawing/2014/main" id="{CBCFEA87-FD4D-BBE0-0942-2C664CAB7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93" y="4749577"/>
            <a:ext cx="640080" cy="36393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6951715-5DE6-F21D-0D17-3538DD1A1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8125" y="5390722"/>
            <a:ext cx="918070" cy="9144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A1F5106-25C9-DF1E-D2BF-F33C38321EBD}"/>
              </a:ext>
            </a:extLst>
          </p:cNvPr>
          <p:cNvSpPr>
            <a:spLocks noChangeAspect="1"/>
          </p:cNvSpPr>
          <p:nvPr/>
        </p:nvSpPr>
        <p:spPr>
          <a:xfrm>
            <a:off x="2752284" y="5174278"/>
            <a:ext cx="382467" cy="223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016EE78-5E1B-BB64-657A-B89268422B98}"/>
              </a:ext>
            </a:extLst>
          </p:cNvPr>
          <p:cNvCxnSpPr>
            <a:cxnSpLocks/>
          </p:cNvCxnSpPr>
          <p:nvPr/>
        </p:nvCxnSpPr>
        <p:spPr>
          <a:xfrm flipH="1">
            <a:off x="938878" y="4927690"/>
            <a:ext cx="476671" cy="978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424F8E5C-1965-22CC-2648-82B09EF12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42" y="5386624"/>
            <a:ext cx="918070" cy="914400"/>
          </a:xfrm>
          <a:prstGeom prst="rect">
            <a:avLst/>
          </a:prstGeom>
        </p:spPr>
      </p:pic>
      <p:pic>
        <p:nvPicPr>
          <p:cNvPr id="50" name="Content Placeholder 4">
            <a:extLst>
              <a:ext uri="{FF2B5EF4-FFF2-40B4-BE49-F238E27FC236}">
                <a16:creationId xmlns:a16="http://schemas.microsoft.com/office/drawing/2014/main" id="{6150710D-668F-60C7-C7D2-75E35799F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9" y="4720066"/>
            <a:ext cx="640080" cy="36393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9E8D948-7A44-ADCB-77FF-4302A896635C}"/>
              </a:ext>
            </a:extLst>
          </p:cNvPr>
          <p:cNvSpPr>
            <a:spLocks noChangeAspect="1"/>
          </p:cNvSpPr>
          <p:nvPr/>
        </p:nvSpPr>
        <p:spPr>
          <a:xfrm>
            <a:off x="1009253" y="5220544"/>
            <a:ext cx="382467" cy="223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39D597-0C42-CF3A-93D0-99A5E13FA3EB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3105091" y="2968831"/>
            <a:ext cx="1273101" cy="33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8ED30B11-3673-DEBB-974F-FC8F905927F3}"/>
              </a:ext>
            </a:extLst>
          </p:cNvPr>
          <p:cNvSpPr>
            <a:spLocks noChangeAspect="1"/>
          </p:cNvSpPr>
          <p:nvPr/>
        </p:nvSpPr>
        <p:spPr>
          <a:xfrm>
            <a:off x="3447443" y="3072451"/>
            <a:ext cx="382467" cy="223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05F871F-1CED-BC9C-8DEC-12A93A970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51" y="3306131"/>
            <a:ext cx="640080" cy="363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D5912C-5815-3B90-3879-1D2D5C7AC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7248" y="2414397"/>
            <a:ext cx="918070" cy="914400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E3C6255B-C3CA-D007-A790-28CAC342E7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09" y="4788930"/>
            <a:ext cx="640080" cy="3639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A848C0-8286-47E5-F208-45096FCDB1CE}"/>
              </a:ext>
            </a:extLst>
          </p:cNvPr>
          <p:cNvSpPr txBox="1"/>
          <p:nvPr/>
        </p:nvSpPr>
        <p:spPr>
          <a:xfrm>
            <a:off x="5069049" y="624667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Bruce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BF23D1-0CD8-A474-392A-D83284F6ED00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5777849" y="5152861"/>
            <a:ext cx="142352" cy="78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55A4F59-2313-F083-94E1-E946F04F8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0107" y="5466454"/>
            <a:ext cx="918070" cy="9144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2E39915-4D1A-DCCB-1DD1-38AF9C0ECCDB}"/>
              </a:ext>
            </a:extLst>
          </p:cNvPr>
          <p:cNvSpPr>
            <a:spLocks noChangeAspect="1"/>
          </p:cNvSpPr>
          <p:nvPr/>
        </p:nvSpPr>
        <p:spPr>
          <a:xfrm>
            <a:off x="5619079" y="5287798"/>
            <a:ext cx="382467" cy="223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F49C9F0-4627-D038-B134-B1C293A6C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3635">
            <a:off x="4287661" y="3440504"/>
            <a:ext cx="581444" cy="1548011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EA5CAFD-9232-856E-B8C2-A026EF90C76A}"/>
              </a:ext>
            </a:extLst>
          </p:cNvPr>
          <p:cNvSpPr/>
          <p:nvPr/>
        </p:nvSpPr>
        <p:spPr>
          <a:xfrm>
            <a:off x="2088255" y="2107100"/>
            <a:ext cx="2890794" cy="1611131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Local </a:t>
            </a:r>
          </a:p>
          <a:p>
            <a:r>
              <a:rPr lang="en-US" dirty="0">
                <a:solidFill>
                  <a:schemeClr val="tx1"/>
                </a:solidFill>
              </a:rPr>
              <a:t>Radio Mail Server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E80B4-5EA6-EF07-1E2B-B8B470323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Radio Mail Server Architecture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6678B0-2536-DFFB-C402-4BE52B9A082E}"/>
              </a:ext>
            </a:extLst>
          </p:cNvPr>
          <p:cNvSpPr txBox="1"/>
          <p:nvPr/>
        </p:nvSpPr>
        <p:spPr>
          <a:xfrm>
            <a:off x="5665691" y="2200646"/>
            <a:ext cx="576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Mail is sent to the Local Radio Mail Server and stored until it is picked up by destination address</a:t>
            </a:r>
          </a:p>
          <a:p>
            <a:endParaRPr lang="en-US" dirty="0"/>
          </a:p>
          <a:p>
            <a:r>
              <a:rPr lang="en-US" dirty="0"/>
              <a:t>Ability to send one message to multiple stations </a:t>
            </a:r>
          </a:p>
        </p:txBody>
      </p:sp>
    </p:spTree>
    <p:extLst>
      <p:ext uri="{BB962C8B-B14F-4D97-AF65-F5344CB8AC3E}">
        <p14:creationId xmlns:p14="http://schemas.microsoft.com/office/powerpoint/2010/main" val="2310742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B1320-9F2E-7CD9-C1B7-0C75586BA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3153A-994F-7A1C-B81A-D8B4524C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Gateway</a:t>
            </a:r>
            <a:br>
              <a:rPr lang="en-US" dirty="0"/>
            </a:br>
            <a:r>
              <a:rPr lang="en-US" dirty="0"/>
              <a:t>Expanded Radio Mail Server Network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D6E475-B3DA-E4A7-FB9C-D6FB47393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14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D81E9-FEB5-36E8-B8B4-4D000CC73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3CB955-04B6-4E57-C69A-77BCAB482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31" y="2342821"/>
            <a:ext cx="1054244" cy="902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48ED4F-CE45-9F19-6768-968F9FDA1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7853">
            <a:off x="2731364" y="3984493"/>
            <a:ext cx="455932" cy="601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E32DA6-8A1C-7837-C5B4-26ABEBB42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70" y="173462"/>
            <a:ext cx="2046648" cy="20466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0C1BBE-6A28-38DE-337B-A4297D70C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504" flipH="1">
            <a:off x="1657656" y="3815426"/>
            <a:ext cx="783089" cy="85241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939274C-FD6E-D797-B53B-93A9C36B0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6641" flipH="1">
            <a:off x="4696795" y="1034295"/>
            <a:ext cx="1073488" cy="1168516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9D14B62-B13C-9094-58EB-E2578AC1EFD1}"/>
              </a:ext>
            </a:extLst>
          </p:cNvPr>
          <p:cNvSpPr/>
          <p:nvPr/>
        </p:nvSpPr>
        <p:spPr>
          <a:xfrm>
            <a:off x="1911866" y="2662338"/>
            <a:ext cx="7813765" cy="317380"/>
          </a:xfrm>
          <a:custGeom>
            <a:avLst/>
            <a:gdLst>
              <a:gd name="connsiteX0" fmla="*/ 0 w 2187146"/>
              <a:gd name="connsiteY0" fmla="*/ 127761 h 264391"/>
              <a:gd name="connsiteX1" fmla="*/ 457200 w 2187146"/>
              <a:gd name="connsiteY1" fmla="*/ 4193 h 264391"/>
              <a:gd name="connsiteX2" fmla="*/ 976184 w 2187146"/>
              <a:gd name="connsiteY2" fmla="*/ 263685 h 264391"/>
              <a:gd name="connsiteX3" fmla="*/ 2187146 w 2187146"/>
              <a:gd name="connsiteY3" fmla="*/ 65977 h 26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146" h="264391">
                <a:moveTo>
                  <a:pt x="0" y="127761"/>
                </a:moveTo>
                <a:cubicBezTo>
                  <a:pt x="147251" y="54650"/>
                  <a:pt x="294503" y="-18461"/>
                  <a:pt x="457200" y="4193"/>
                </a:cubicBezTo>
                <a:cubicBezTo>
                  <a:pt x="619897" y="26847"/>
                  <a:pt x="687860" y="253388"/>
                  <a:pt x="976184" y="263685"/>
                </a:cubicBezTo>
                <a:cubicBezTo>
                  <a:pt x="1264508" y="273982"/>
                  <a:pt x="1725827" y="169979"/>
                  <a:pt x="2187146" y="6597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2460CD-D711-BB5A-D225-BFC6A4C78EDC}"/>
              </a:ext>
            </a:extLst>
          </p:cNvPr>
          <p:cNvSpPr txBox="1"/>
          <p:nvPr/>
        </p:nvSpPr>
        <p:spPr>
          <a:xfrm>
            <a:off x="150460" y="629705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A8EC0B-51C9-66C5-8873-686CFBEADF34}"/>
              </a:ext>
            </a:extLst>
          </p:cNvPr>
          <p:cNvSpPr txBox="1"/>
          <p:nvPr/>
        </p:nvSpPr>
        <p:spPr>
          <a:xfrm>
            <a:off x="1911866" y="6209389"/>
            <a:ext cx="61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Clint</a:t>
            </a:r>
          </a:p>
        </p:txBody>
      </p:sp>
      <p:pic>
        <p:nvPicPr>
          <p:cNvPr id="27" name="Content Placeholder 4">
            <a:extLst>
              <a:ext uri="{FF2B5EF4-FFF2-40B4-BE49-F238E27FC236}">
                <a16:creationId xmlns:a16="http://schemas.microsoft.com/office/drawing/2014/main" id="{4BB17AFC-CB68-2285-5C1E-0FDC0FCDFA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38" y="4709100"/>
            <a:ext cx="640080" cy="3639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0A9D89-85C0-1769-9B6A-FFB09F43A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509">
            <a:off x="3667061" y="3766377"/>
            <a:ext cx="639214" cy="84298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60BCB65-3429-8A0A-8141-B79531214073}"/>
              </a:ext>
            </a:extLst>
          </p:cNvPr>
          <p:cNvSpPr txBox="1"/>
          <p:nvPr/>
        </p:nvSpPr>
        <p:spPr>
          <a:xfrm>
            <a:off x="3726478" y="6166847"/>
            <a:ext cx="53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293EA4D-394A-7F9B-5F46-6A32D2BCF463}"/>
              </a:ext>
            </a:extLst>
          </p:cNvPr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31BDF6-41DE-9C2A-4855-78C5C8E0C3BC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4435278" y="5073031"/>
            <a:ext cx="142352" cy="78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B580E97-9843-C602-577D-7EAE157098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7536" y="5386624"/>
            <a:ext cx="918070" cy="914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370C6A7-27D8-631B-1349-F888E972FD3F}"/>
              </a:ext>
            </a:extLst>
          </p:cNvPr>
          <p:cNvSpPr>
            <a:spLocks noChangeAspect="1"/>
          </p:cNvSpPr>
          <p:nvPr/>
        </p:nvSpPr>
        <p:spPr>
          <a:xfrm>
            <a:off x="4276508" y="5207968"/>
            <a:ext cx="382467" cy="223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E13D4B-271D-AE3C-0523-22360AFC911E}"/>
              </a:ext>
            </a:extLst>
          </p:cNvPr>
          <p:cNvCxnSpPr>
            <a:cxnSpLocks/>
          </p:cNvCxnSpPr>
          <p:nvPr/>
        </p:nvCxnSpPr>
        <p:spPr>
          <a:xfrm>
            <a:off x="2786886" y="5251540"/>
            <a:ext cx="146794" cy="777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Content Placeholder 4">
            <a:extLst>
              <a:ext uri="{FF2B5EF4-FFF2-40B4-BE49-F238E27FC236}">
                <a16:creationId xmlns:a16="http://schemas.microsoft.com/office/drawing/2014/main" id="{52DC19C8-1807-C87C-951E-4D00D9278F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293" y="4749577"/>
            <a:ext cx="640080" cy="36393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AC30B6F-12F1-43F9-36F2-754875ED6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58125" y="5390722"/>
            <a:ext cx="918070" cy="9144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9416504C-FD18-B413-65A5-FB1C99D381B3}"/>
              </a:ext>
            </a:extLst>
          </p:cNvPr>
          <p:cNvSpPr>
            <a:spLocks noChangeAspect="1"/>
          </p:cNvSpPr>
          <p:nvPr/>
        </p:nvSpPr>
        <p:spPr>
          <a:xfrm>
            <a:off x="2752284" y="5174278"/>
            <a:ext cx="382467" cy="223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9D91C16-07B3-986D-6740-F7854CD4ABF4}"/>
              </a:ext>
            </a:extLst>
          </p:cNvPr>
          <p:cNvCxnSpPr>
            <a:cxnSpLocks/>
          </p:cNvCxnSpPr>
          <p:nvPr/>
        </p:nvCxnSpPr>
        <p:spPr>
          <a:xfrm flipH="1">
            <a:off x="938878" y="4927690"/>
            <a:ext cx="476671" cy="978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1E859CD4-7A8F-2472-9B3F-1D112C635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42" y="5386624"/>
            <a:ext cx="918070" cy="914400"/>
          </a:xfrm>
          <a:prstGeom prst="rect">
            <a:avLst/>
          </a:prstGeom>
        </p:spPr>
      </p:pic>
      <p:pic>
        <p:nvPicPr>
          <p:cNvPr id="50" name="Content Placeholder 4">
            <a:extLst>
              <a:ext uri="{FF2B5EF4-FFF2-40B4-BE49-F238E27FC236}">
                <a16:creationId xmlns:a16="http://schemas.microsoft.com/office/drawing/2014/main" id="{61D566A4-BFBE-F86B-D19E-FBA021AFCF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09" y="4720066"/>
            <a:ext cx="640080" cy="36393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037B693-822E-2035-5398-C784783447A9}"/>
              </a:ext>
            </a:extLst>
          </p:cNvPr>
          <p:cNvSpPr>
            <a:spLocks noChangeAspect="1"/>
          </p:cNvSpPr>
          <p:nvPr/>
        </p:nvSpPr>
        <p:spPr>
          <a:xfrm>
            <a:off x="1009253" y="5220544"/>
            <a:ext cx="382467" cy="223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C82DD1-1969-4C55-4AFD-34D583F3D540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2241038" y="2281866"/>
            <a:ext cx="1485440" cy="151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A163FC0-0DE4-9135-5144-4F4FB5947331}"/>
              </a:ext>
            </a:extLst>
          </p:cNvPr>
          <p:cNvSpPr>
            <a:spLocks noChangeAspect="1"/>
          </p:cNvSpPr>
          <p:nvPr/>
        </p:nvSpPr>
        <p:spPr>
          <a:xfrm>
            <a:off x="2775887" y="2241439"/>
            <a:ext cx="382467" cy="223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22FC535-0341-0E58-2D86-DCE31D57A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78" y="2099900"/>
            <a:ext cx="640080" cy="363931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D5F7581-44F6-6EBD-6B97-1455B5550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09" y="4788930"/>
            <a:ext cx="640080" cy="3639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4587363-F4DF-C4B0-0293-169435A0FA04}"/>
              </a:ext>
            </a:extLst>
          </p:cNvPr>
          <p:cNvSpPr txBox="1"/>
          <p:nvPr/>
        </p:nvSpPr>
        <p:spPr>
          <a:xfrm>
            <a:off x="5069049" y="624667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Bruce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0BC9EB-56C8-6E3B-E32E-60452819022F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5777849" y="5152861"/>
            <a:ext cx="142352" cy="78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6FFF052C-8267-EE0E-C041-B23648163A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0107" y="5466454"/>
            <a:ext cx="918070" cy="9144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CDAC9D6-21A7-F090-01EB-9C17FC15EAA8}"/>
              </a:ext>
            </a:extLst>
          </p:cNvPr>
          <p:cNvSpPr>
            <a:spLocks noChangeAspect="1"/>
          </p:cNvSpPr>
          <p:nvPr/>
        </p:nvSpPr>
        <p:spPr>
          <a:xfrm>
            <a:off x="5619079" y="5287798"/>
            <a:ext cx="382467" cy="223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2B134F0-30F0-4861-4DDD-72E20E73F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53635">
            <a:off x="4287661" y="3440504"/>
            <a:ext cx="581444" cy="15480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DC2EA-DF62-8950-C11E-438D88A3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Extended Radio Mail</a:t>
            </a:r>
            <a:br>
              <a:rPr lang="en-US" dirty="0"/>
            </a:br>
            <a:r>
              <a:rPr lang="en-US" dirty="0"/>
              <a:t>Service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039CCF-3EE9-B17C-8100-88DF80FF6E34}"/>
              </a:ext>
            </a:extLst>
          </p:cNvPr>
          <p:cNvSpPr/>
          <p:nvPr/>
        </p:nvSpPr>
        <p:spPr>
          <a:xfrm>
            <a:off x="9659660" y="1194286"/>
            <a:ext cx="1120215" cy="7332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BDCDC8-890F-C7C0-4B0E-775996A72A91}"/>
              </a:ext>
            </a:extLst>
          </p:cNvPr>
          <p:cNvCxnSpPr>
            <a:stCxn id="7" idx="0"/>
          </p:cNvCxnSpPr>
          <p:nvPr/>
        </p:nvCxnSpPr>
        <p:spPr>
          <a:xfrm flipV="1">
            <a:off x="10252753" y="1946841"/>
            <a:ext cx="10511" cy="39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4419F15-353E-F431-7E90-25AB44DF2C91}"/>
              </a:ext>
            </a:extLst>
          </p:cNvPr>
          <p:cNvCxnSpPr>
            <a:cxnSpLocks/>
          </p:cNvCxnSpPr>
          <p:nvPr/>
        </p:nvCxnSpPr>
        <p:spPr>
          <a:xfrm flipH="1" flipV="1">
            <a:off x="2037385" y="2721328"/>
            <a:ext cx="1152988" cy="704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636F972-B075-9851-4680-A1726A87AA90}"/>
              </a:ext>
            </a:extLst>
          </p:cNvPr>
          <p:cNvSpPr>
            <a:spLocks noChangeAspect="1"/>
          </p:cNvSpPr>
          <p:nvPr/>
        </p:nvSpPr>
        <p:spPr>
          <a:xfrm>
            <a:off x="2561050" y="3056769"/>
            <a:ext cx="382467" cy="223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B87D3B99-6921-C5FF-65B7-D0D9E20E0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0387" y="2091316"/>
            <a:ext cx="918070" cy="914400"/>
          </a:xfrm>
          <a:prstGeom prst="rect">
            <a:avLst/>
          </a:prstGeom>
        </p:spPr>
      </p:pic>
      <p:pic>
        <p:nvPicPr>
          <p:cNvPr id="45" name="Content Placeholder 4">
            <a:extLst>
              <a:ext uri="{FF2B5EF4-FFF2-40B4-BE49-F238E27FC236}">
                <a16:creationId xmlns:a16="http://schemas.microsoft.com/office/drawing/2014/main" id="{835541F5-4837-37A1-EE30-7E8A2D81D4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02" y="3332998"/>
            <a:ext cx="640080" cy="363931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F522B91F-EFF8-A7D3-F30B-0FF63D24ED37}"/>
              </a:ext>
            </a:extLst>
          </p:cNvPr>
          <p:cNvSpPr/>
          <p:nvPr/>
        </p:nvSpPr>
        <p:spPr>
          <a:xfrm>
            <a:off x="1214052" y="1616366"/>
            <a:ext cx="3680065" cy="2068744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Message Gateway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A6C7568-3F8F-CE11-9A39-47232AB5A6C1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7594155" y="1536970"/>
            <a:ext cx="1040940" cy="192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1872C547-9F06-B678-456A-0B2AD95EB83A}"/>
              </a:ext>
            </a:extLst>
          </p:cNvPr>
          <p:cNvSpPr>
            <a:spLocks noChangeAspect="1"/>
          </p:cNvSpPr>
          <p:nvPr/>
        </p:nvSpPr>
        <p:spPr>
          <a:xfrm>
            <a:off x="7944271" y="1506934"/>
            <a:ext cx="382467" cy="223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pic>
        <p:nvPicPr>
          <p:cNvPr id="55" name="Content Placeholder 4">
            <a:extLst>
              <a:ext uri="{FF2B5EF4-FFF2-40B4-BE49-F238E27FC236}">
                <a16:creationId xmlns:a16="http://schemas.microsoft.com/office/drawing/2014/main" id="{3F95F4AB-0966-BBEF-C31C-EC6EF109B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95" y="1355004"/>
            <a:ext cx="640080" cy="363931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7FC9087-9015-444F-E05B-DC35C85D5D26}"/>
              </a:ext>
            </a:extLst>
          </p:cNvPr>
          <p:cNvCxnSpPr>
            <a:cxnSpLocks/>
          </p:cNvCxnSpPr>
          <p:nvPr/>
        </p:nvCxnSpPr>
        <p:spPr>
          <a:xfrm flipH="1" flipV="1">
            <a:off x="7579845" y="1976432"/>
            <a:ext cx="918070" cy="505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A6ECD475-0672-7E13-78C0-39F83622EFA1}"/>
              </a:ext>
            </a:extLst>
          </p:cNvPr>
          <p:cNvSpPr>
            <a:spLocks noChangeAspect="1"/>
          </p:cNvSpPr>
          <p:nvPr/>
        </p:nvSpPr>
        <p:spPr>
          <a:xfrm>
            <a:off x="7770998" y="2072880"/>
            <a:ext cx="382467" cy="223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/>
              <a:t>TNC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0064BBD-FDC4-1242-DC6E-D7B7E58788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2847" y="1346420"/>
            <a:ext cx="918070" cy="914400"/>
          </a:xfrm>
          <a:prstGeom prst="rect">
            <a:avLst/>
          </a:prstGeom>
        </p:spPr>
      </p:pic>
      <p:pic>
        <p:nvPicPr>
          <p:cNvPr id="60" name="Content Placeholder 4">
            <a:extLst>
              <a:ext uri="{FF2B5EF4-FFF2-40B4-BE49-F238E27FC236}">
                <a16:creationId xmlns:a16="http://schemas.microsoft.com/office/drawing/2014/main" id="{7E3AB84D-05A6-44EC-2DE9-42C012E966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77" y="2265981"/>
            <a:ext cx="640080" cy="363931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C091798C-05F9-5702-EF89-2BD25C225792}"/>
              </a:ext>
            </a:extLst>
          </p:cNvPr>
          <p:cNvSpPr/>
          <p:nvPr/>
        </p:nvSpPr>
        <p:spPr>
          <a:xfrm>
            <a:off x="6891101" y="791253"/>
            <a:ext cx="2712490" cy="1871085"/>
          </a:xfrm>
          <a:prstGeom prst="rect">
            <a:avLst/>
          </a:prstGeom>
          <a:solidFill>
            <a:schemeClr val="accent1">
              <a:alpha val="32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Message Gateway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AEE75E5-382F-2FD6-2CC9-2FEED921D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0697" flipH="1">
            <a:off x="6573844" y="920597"/>
            <a:ext cx="678926" cy="739026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7229D4A-B057-10FF-16A6-9E1BF4615BE3}"/>
              </a:ext>
            </a:extLst>
          </p:cNvPr>
          <p:cNvSpPr/>
          <p:nvPr/>
        </p:nvSpPr>
        <p:spPr>
          <a:xfrm>
            <a:off x="7763559" y="1764594"/>
            <a:ext cx="2274112" cy="589067"/>
          </a:xfrm>
          <a:custGeom>
            <a:avLst/>
            <a:gdLst>
              <a:gd name="connsiteX0" fmla="*/ 1704109 w 1704109"/>
              <a:gd name="connsiteY0" fmla="*/ 945573 h 945573"/>
              <a:gd name="connsiteX1" fmla="*/ 1319645 w 1704109"/>
              <a:gd name="connsiteY1" fmla="*/ 363682 h 945573"/>
              <a:gd name="connsiteX2" fmla="*/ 623454 w 1704109"/>
              <a:gd name="connsiteY2" fmla="*/ 571500 h 945573"/>
              <a:gd name="connsiteX3" fmla="*/ 0 w 1704109"/>
              <a:gd name="connsiteY3" fmla="*/ 0 h 945573"/>
              <a:gd name="connsiteX4" fmla="*/ 0 w 1704109"/>
              <a:gd name="connsiteY4" fmla="*/ 0 h 94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4109" h="945573">
                <a:moveTo>
                  <a:pt x="1704109" y="945573"/>
                </a:moveTo>
                <a:cubicBezTo>
                  <a:pt x="1601931" y="685800"/>
                  <a:pt x="1499754" y="426027"/>
                  <a:pt x="1319645" y="363682"/>
                </a:cubicBezTo>
                <a:cubicBezTo>
                  <a:pt x="1139536" y="301336"/>
                  <a:pt x="843395" y="632114"/>
                  <a:pt x="623454" y="571500"/>
                </a:cubicBezTo>
                <a:cubicBezTo>
                  <a:pt x="403513" y="51088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07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CE309-90BC-70C6-7D33-D9A4AFA7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Telnet Architecture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672F0A-AE92-C96A-EAC0-6765ED5BCAF1}"/>
              </a:ext>
            </a:extLst>
          </p:cNvPr>
          <p:cNvSpPr/>
          <p:nvPr/>
        </p:nvSpPr>
        <p:spPr>
          <a:xfrm>
            <a:off x="1330038" y="4396136"/>
            <a:ext cx="4168239" cy="317380"/>
          </a:xfrm>
          <a:custGeom>
            <a:avLst/>
            <a:gdLst>
              <a:gd name="connsiteX0" fmla="*/ 0 w 2187146"/>
              <a:gd name="connsiteY0" fmla="*/ 127761 h 264391"/>
              <a:gd name="connsiteX1" fmla="*/ 457200 w 2187146"/>
              <a:gd name="connsiteY1" fmla="*/ 4193 h 264391"/>
              <a:gd name="connsiteX2" fmla="*/ 976184 w 2187146"/>
              <a:gd name="connsiteY2" fmla="*/ 263685 h 264391"/>
              <a:gd name="connsiteX3" fmla="*/ 2187146 w 2187146"/>
              <a:gd name="connsiteY3" fmla="*/ 65977 h 26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146" h="264391">
                <a:moveTo>
                  <a:pt x="0" y="127761"/>
                </a:moveTo>
                <a:cubicBezTo>
                  <a:pt x="147251" y="54650"/>
                  <a:pt x="294503" y="-18461"/>
                  <a:pt x="457200" y="4193"/>
                </a:cubicBezTo>
                <a:cubicBezTo>
                  <a:pt x="619897" y="26847"/>
                  <a:pt x="687860" y="253388"/>
                  <a:pt x="976184" y="263685"/>
                </a:cubicBezTo>
                <a:cubicBezTo>
                  <a:pt x="1264508" y="273982"/>
                  <a:pt x="1725827" y="169979"/>
                  <a:pt x="2187146" y="6597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7ACD42-0181-139C-7AF2-50D59A160326}"/>
              </a:ext>
            </a:extLst>
          </p:cNvPr>
          <p:cNvSpPr/>
          <p:nvPr/>
        </p:nvSpPr>
        <p:spPr>
          <a:xfrm>
            <a:off x="5432046" y="2928084"/>
            <a:ext cx="1120215" cy="7332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CMS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B9622BB-4790-E253-8471-F82E5EA03224}"/>
              </a:ext>
            </a:extLst>
          </p:cNvPr>
          <p:cNvCxnSpPr/>
          <p:nvPr/>
        </p:nvCxnSpPr>
        <p:spPr>
          <a:xfrm flipV="1">
            <a:off x="6025139" y="3680639"/>
            <a:ext cx="10511" cy="395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D9E9AD22-D27A-C5C2-F1A5-9CEF6E659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874" y="3908240"/>
            <a:ext cx="918070" cy="914400"/>
          </a:xfrm>
          <a:prstGeom prst="rect">
            <a:avLst/>
          </a:pr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4E16F5F-8001-DA70-777B-1AF07C2F2ECD}"/>
              </a:ext>
            </a:extLst>
          </p:cNvPr>
          <p:cNvSpPr/>
          <p:nvPr/>
        </p:nvSpPr>
        <p:spPr>
          <a:xfrm>
            <a:off x="6375071" y="4365440"/>
            <a:ext cx="4168239" cy="317380"/>
          </a:xfrm>
          <a:custGeom>
            <a:avLst/>
            <a:gdLst>
              <a:gd name="connsiteX0" fmla="*/ 0 w 2187146"/>
              <a:gd name="connsiteY0" fmla="*/ 127761 h 264391"/>
              <a:gd name="connsiteX1" fmla="*/ 457200 w 2187146"/>
              <a:gd name="connsiteY1" fmla="*/ 4193 h 264391"/>
              <a:gd name="connsiteX2" fmla="*/ 976184 w 2187146"/>
              <a:gd name="connsiteY2" fmla="*/ 263685 h 264391"/>
              <a:gd name="connsiteX3" fmla="*/ 2187146 w 2187146"/>
              <a:gd name="connsiteY3" fmla="*/ 65977 h 26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7146" h="264391">
                <a:moveTo>
                  <a:pt x="0" y="127761"/>
                </a:moveTo>
                <a:cubicBezTo>
                  <a:pt x="147251" y="54650"/>
                  <a:pt x="294503" y="-18461"/>
                  <a:pt x="457200" y="4193"/>
                </a:cubicBezTo>
                <a:cubicBezTo>
                  <a:pt x="619897" y="26847"/>
                  <a:pt x="687860" y="253388"/>
                  <a:pt x="976184" y="263685"/>
                </a:cubicBezTo>
                <a:cubicBezTo>
                  <a:pt x="1264508" y="273982"/>
                  <a:pt x="1725827" y="169979"/>
                  <a:pt x="2187146" y="65977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AA5D17F-E11F-F1CF-20D7-E9E88E37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996" y="4040005"/>
            <a:ext cx="907559" cy="9144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B9F1CF0-B2EB-3445-BDE8-07E645895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017" y="4076619"/>
            <a:ext cx="1054244" cy="90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60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39FC-EEAD-BD85-71BE-40AE9FDE6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Session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726DB-4337-415C-7991-88911EDDD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7758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1FC55-75BE-B53B-72FB-981B96F87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FA522-A751-0E57-3939-A06551555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30275"/>
          </a:xfrm>
        </p:spPr>
        <p:txBody>
          <a:bodyPr/>
          <a:lstStyle/>
          <a:p>
            <a:r>
              <a:rPr lang="en-US" dirty="0"/>
              <a:t>Next Session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6ACFA-0BCC-45C5-4515-A2E1A30E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>
            <a:normAutofit/>
          </a:bodyPr>
          <a:lstStyle/>
          <a:p>
            <a:r>
              <a:rPr lang="en-US" dirty="0"/>
              <a:t>Hands-on Workshop</a:t>
            </a:r>
          </a:p>
          <a:p>
            <a:pPr lvl="1"/>
            <a:r>
              <a:rPr lang="en-US" dirty="0"/>
              <a:t>Install Software</a:t>
            </a:r>
          </a:p>
          <a:p>
            <a:pPr lvl="1"/>
            <a:r>
              <a:rPr lang="en-US" dirty="0"/>
              <a:t>Connect computer to radio through supporting equipment</a:t>
            </a:r>
          </a:p>
          <a:p>
            <a:pPr lvl="1"/>
            <a:r>
              <a:rPr lang="en-US" dirty="0"/>
              <a:t>Learn how to use Software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Send and Receive Mail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1B80E655-FFEA-10EB-2E29-3A7FBE8C46A2}"/>
              </a:ext>
            </a:extLst>
          </p:cNvPr>
          <p:cNvSpPr/>
          <p:nvPr/>
        </p:nvSpPr>
        <p:spPr>
          <a:xfrm>
            <a:off x="4695825" y="3186684"/>
            <a:ext cx="3390900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where we’re headed</a:t>
            </a:r>
          </a:p>
        </p:txBody>
      </p:sp>
    </p:spTree>
    <p:extLst>
      <p:ext uri="{BB962C8B-B14F-4D97-AF65-F5344CB8AC3E}">
        <p14:creationId xmlns:p14="http://schemas.microsoft.com/office/powerpoint/2010/main" val="217242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EFCB-B058-DACE-6196-040B35A9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E9FBB-FB36-48FB-3420-8D644DA46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Concepts Session</a:t>
            </a:r>
          </a:p>
          <a:p>
            <a:pPr lvl="1"/>
            <a:r>
              <a:rPr lang="en-US" dirty="0"/>
              <a:t>Overview of Packet Radio Communications</a:t>
            </a:r>
          </a:p>
          <a:p>
            <a:pPr lvl="1"/>
            <a:r>
              <a:rPr lang="en-US" dirty="0"/>
              <a:t>Terms:</a:t>
            </a:r>
          </a:p>
          <a:p>
            <a:pPr lvl="2"/>
            <a:r>
              <a:rPr lang="en-US" dirty="0"/>
              <a:t>Digital</a:t>
            </a:r>
          </a:p>
          <a:p>
            <a:pPr lvl="2"/>
            <a:r>
              <a:rPr lang="en-US" dirty="0"/>
              <a:t>Packet</a:t>
            </a:r>
          </a:p>
          <a:p>
            <a:pPr lvl="2"/>
            <a:r>
              <a:rPr lang="en-US" dirty="0"/>
              <a:t>BIT</a:t>
            </a:r>
          </a:p>
          <a:p>
            <a:pPr lvl="2"/>
            <a:r>
              <a:rPr lang="en-US" dirty="0"/>
              <a:t>BYTE</a:t>
            </a:r>
          </a:p>
          <a:p>
            <a:pPr lvl="2"/>
            <a:r>
              <a:rPr lang="en-US" dirty="0"/>
              <a:t>BAUD</a:t>
            </a:r>
          </a:p>
          <a:p>
            <a:pPr lvl="2"/>
            <a:r>
              <a:rPr lang="en-US" dirty="0"/>
              <a:t>TNC</a:t>
            </a:r>
          </a:p>
          <a:p>
            <a:pPr lvl="2"/>
            <a:r>
              <a:rPr lang="en-US" dirty="0"/>
              <a:t>MODEM</a:t>
            </a:r>
          </a:p>
          <a:p>
            <a:pPr lvl="1"/>
            <a:r>
              <a:rPr lang="en-US" dirty="0"/>
              <a:t>Overview of Packet Radio Relaying</a:t>
            </a:r>
          </a:p>
          <a:p>
            <a:pPr lvl="1"/>
            <a:r>
              <a:rPr lang="en-US" dirty="0"/>
              <a:t>How digital communications are sent over Amateur Radio Frequencies</a:t>
            </a:r>
          </a:p>
          <a:p>
            <a:pPr lvl="1"/>
            <a:r>
              <a:rPr lang="en-US" dirty="0"/>
              <a:t>Radio Messaging System</a:t>
            </a:r>
          </a:p>
          <a:p>
            <a:pPr lvl="1"/>
            <a:r>
              <a:rPr lang="en-US" dirty="0"/>
              <a:t>Preview of required equipment and software required to perform digital communications in the VHF (2 Meter) &amp; UHF (70 cm) Ham Radio Bands</a:t>
            </a:r>
          </a:p>
          <a:p>
            <a:r>
              <a:rPr lang="en-US" dirty="0"/>
              <a:t>Demonstrate Software installation &amp; configuration</a:t>
            </a:r>
          </a:p>
          <a:p>
            <a:r>
              <a:rPr lang="en-US" dirty="0"/>
              <a:t>Hands-on Workshop</a:t>
            </a:r>
          </a:p>
          <a:p>
            <a:pPr lvl="1"/>
            <a:r>
              <a:rPr lang="en-US" dirty="0"/>
              <a:t>Install Software</a:t>
            </a:r>
          </a:p>
          <a:p>
            <a:pPr lvl="1"/>
            <a:r>
              <a:rPr lang="en-US" dirty="0"/>
              <a:t>Connect computer to radio through supporting equipment</a:t>
            </a:r>
          </a:p>
          <a:p>
            <a:pPr lvl="1"/>
            <a:r>
              <a:rPr lang="en-US" dirty="0"/>
              <a:t>Send Mail</a:t>
            </a:r>
          </a:p>
        </p:txBody>
      </p:sp>
    </p:spTree>
    <p:extLst>
      <p:ext uri="{BB962C8B-B14F-4D97-AF65-F5344CB8AC3E}">
        <p14:creationId xmlns:p14="http://schemas.microsoft.com/office/powerpoint/2010/main" val="43902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2CF9-53BA-FA8E-B32C-180F2E4D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Equipment For Next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63577-FA3A-CBCD-8B33-411EDA2EE9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Radio without built in sound card nor TNC</a:t>
            </a:r>
          </a:p>
          <a:p>
            <a:pPr lvl="1"/>
            <a:r>
              <a:rPr lang="en-US" dirty="0"/>
              <a:t>VHF and/or UHF mobile or base station </a:t>
            </a:r>
          </a:p>
          <a:p>
            <a:pPr lvl="2"/>
            <a:r>
              <a:rPr lang="en-US" dirty="0"/>
              <a:t>Use of handheld transceivers is possible but not recommended to start with</a:t>
            </a:r>
          </a:p>
          <a:p>
            <a:r>
              <a:rPr lang="en-US" dirty="0"/>
              <a:t>Computer </a:t>
            </a:r>
          </a:p>
          <a:p>
            <a:pPr lvl="1"/>
            <a:r>
              <a:rPr lang="en-US" dirty="0"/>
              <a:t>Windows 10 or later operating system </a:t>
            </a:r>
          </a:p>
          <a:p>
            <a:pPr lvl="2"/>
            <a:r>
              <a:rPr lang="en-US" dirty="0"/>
              <a:t>With at least 3 USB ports</a:t>
            </a:r>
          </a:p>
          <a:p>
            <a:r>
              <a:rPr lang="en-US" dirty="0"/>
              <a:t>Sound card  </a:t>
            </a:r>
          </a:p>
          <a:p>
            <a:pPr lvl="1"/>
            <a:r>
              <a:rPr lang="en-US" dirty="0"/>
              <a:t>TigerTronics Signalink</a:t>
            </a:r>
            <a:r>
              <a:rPr lang="en-US" sz="1800" baseline="30000" dirty="0"/>
              <a:t>TM</a:t>
            </a:r>
            <a:r>
              <a:rPr lang="en-US" dirty="0"/>
              <a:t> USB</a:t>
            </a:r>
          </a:p>
          <a:p>
            <a:pPr lvl="3"/>
            <a:r>
              <a:rPr lang="en-US" dirty="0">
                <a:hlinkClick r:id="rId2"/>
              </a:rPr>
              <a:t>https://tigertronics.shop/shop/ols/categories/signalink-usb</a:t>
            </a:r>
            <a:r>
              <a:rPr lang="en-US" dirty="0"/>
              <a:t> </a:t>
            </a:r>
          </a:p>
          <a:p>
            <a:r>
              <a:rPr lang="en-US" dirty="0"/>
              <a:t>Cables</a:t>
            </a:r>
          </a:p>
          <a:p>
            <a:pPr lvl="1"/>
            <a:r>
              <a:rPr lang="en-US" dirty="0"/>
              <a:t>USB Cable from computer to SignaLink</a:t>
            </a:r>
            <a:r>
              <a:rPr lang="en-US" sz="1200" baseline="30000" dirty="0"/>
              <a:t>TM</a:t>
            </a:r>
            <a:r>
              <a:rPr lang="en-US" dirty="0"/>
              <a:t> sound card</a:t>
            </a:r>
          </a:p>
          <a:p>
            <a:pPr lvl="2"/>
            <a:r>
              <a:rPr lang="en-US" dirty="0"/>
              <a:t>Provided in the with the SignaLink</a:t>
            </a:r>
            <a:r>
              <a:rPr lang="en-US" sz="1400" baseline="30000" dirty="0"/>
              <a:t>TM </a:t>
            </a:r>
            <a:r>
              <a:rPr lang="en-US" dirty="0"/>
              <a:t> sound card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Cable from the sound card to the radio</a:t>
            </a:r>
          </a:p>
          <a:p>
            <a:pPr lvl="2"/>
            <a:r>
              <a:rPr lang="en-US" dirty="0"/>
              <a:t>This cable type &amp; make is dependent on the radio</a:t>
            </a:r>
          </a:p>
          <a:p>
            <a:pPr lvl="3"/>
            <a:r>
              <a:rPr lang="en-US" dirty="0"/>
              <a:t>TigerTronics has a list of cables for popular radios in the .pdf file called “</a:t>
            </a:r>
            <a:r>
              <a:rPr lang="en-US" u="sng" dirty="0"/>
              <a:t>SignaLink USB Product Guide”</a:t>
            </a:r>
          </a:p>
          <a:p>
            <a:pPr lvl="3"/>
            <a:r>
              <a:rPr lang="en-US" dirty="0"/>
              <a:t>Note to Bruce:  Print out Product Guide</a:t>
            </a:r>
          </a:p>
          <a:p>
            <a:pPr lvl="3"/>
            <a:r>
              <a:rPr lang="en-US" dirty="0">
                <a:hlinkClick r:id="rId3"/>
              </a:rPr>
              <a:t>Web link is : https://tigertronics.com/files/SignaLink%20USB%20Product%20Guide.pdf</a:t>
            </a:r>
            <a:r>
              <a:rPr lang="en-US" dirty="0"/>
              <a:t> </a:t>
            </a:r>
          </a:p>
          <a:p>
            <a:pPr lvl="3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9DAD8-25F7-FE6C-410A-80DB8866A4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Radio with built in sound  card / TNC</a:t>
            </a:r>
          </a:p>
          <a:p>
            <a:pPr lvl="1"/>
            <a:r>
              <a:rPr lang="en-US" dirty="0"/>
              <a:t>VHF and/or UHF mobile or base station </a:t>
            </a:r>
          </a:p>
          <a:p>
            <a:pPr lvl="2"/>
            <a:r>
              <a:rPr lang="en-US" dirty="0"/>
              <a:t>Use of handheld transceivers is possible but not recommended to start with</a:t>
            </a:r>
          </a:p>
          <a:p>
            <a:r>
              <a:rPr lang="en-US" dirty="0"/>
              <a:t>Computer </a:t>
            </a:r>
          </a:p>
          <a:p>
            <a:pPr lvl="1"/>
            <a:r>
              <a:rPr lang="en-US" dirty="0"/>
              <a:t>Windows 10 or later operating system </a:t>
            </a:r>
          </a:p>
          <a:p>
            <a:pPr lvl="2"/>
            <a:r>
              <a:rPr lang="en-US" dirty="0"/>
              <a:t>With at least 3 USB ports</a:t>
            </a:r>
          </a:p>
          <a:p>
            <a:r>
              <a:rPr lang="en-US" dirty="0"/>
              <a:t>Cables</a:t>
            </a:r>
          </a:p>
          <a:p>
            <a:pPr lvl="1"/>
            <a:r>
              <a:rPr lang="en-US" dirty="0"/>
              <a:t>Need the correct cable that goes from the computer USB port to the RADIO’s TNC or data port</a:t>
            </a:r>
          </a:p>
          <a:p>
            <a:pPr lvl="3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9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A7B91-D64A-90AE-26EB-84178D4B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30275"/>
          </a:xfrm>
        </p:spPr>
        <p:txBody>
          <a:bodyPr/>
          <a:lstStyle/>
          <a:p>
            <a:r>
              <a:rPr lang="en-US" dirty="0"/>
              <a:t>Let’s take a look at the Signalink website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B58212-B2EB-A588-D200-7B3F3AD59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/>
              <a:t>It’s made by a company called </a:t>
            </a:r>
            <a:r>
              <a:rPr lang="en-US" dirty="0" err="1"/>
              <a:t>Tigertronics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https://tigertronics.com/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And Download the product selector guide</a:t>
            </a:r>
          </a:p>
          <a:p>
            <a:pPr lvl="1"/>
            <a:r>
              <a:rPr lang="en-US" dirty="0">
                <a:hlinkClick r:id="rId3"/>
              </a:rPr>
              <a:t>https://tigertronics.com/files/SignaLink%20USB%20Product%20Guide.pdf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 </a:t>
            </a:r>
          </a:p>
          <a:p>
            <a:r>
              <a:rPr lang="en-US" dirty="0"/>
              <a:t>And then let’s shop</a:t>
            </a:r>
          </a:p>
          <a:p>
            <a:pPr lvl="1"/>
            <a:r>
              <a:rPr lang="en-US" dirty="0">
                <a:hlinkClick r:id="rId4"/>
              </a:rPr>
              <a:t>https://tigertronics.shop/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0463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96EF-8F9E-3DC8-2B5C-94C881D1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6DD6-A6EF-907D-5521-53D11206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783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AA030A-68CE-4446-D9F5-5C955643ED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A25D96F-D677-FC2F-166F-4F0AAAB2E7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61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36E1-4B84-CCF0-1976-D5758E26A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Installing Winlink to work with Radio  for RMS (Radio</a:t>
            </a:r>
            <a:r>
              <a:rPr lang="en-US" baseline="0" dirty="0"/>
              <a:t> Mail Service)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4566333-DAA0-AA99-C597-49840F9118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051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FD43D-FD4C-BAEE-72A7-FA365E330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AB21-4E9F-E756-A470-00064026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Review:  </a:t>
            </a:r>
            <a:br>
              <a:rPr lang="en-US" dirty="0"/>
            </a:br>
            <a:r>
              <a:rPr lang="en-US" dirty="0"/>
              <a:t>Where is the Terminal Node Controller located?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BE5E1-A44C-BFC6-F68B-03249E8AEBC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There are multiple configurations of a combination of hardware &amp; software that make up TNC functionality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Sometimes it’s built into the radio  ( such as the Yaesu FT-991A)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Sometimes it’s totally contained within an electronics box inserted between a personal computer and a radio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Sometimes various functions of the TNC is split between software on a personal computer and a sound card. </a:t>
            </a:r>
          </a:p>
        </p:txBody>
      </p:sp>
    </p:spTree>
    <p:extLst>
      <p:ext uri="{BB962C8B-B14F-4D97-AF65-F5344CB8AC3E}">
        <p14:creationId xmlns:p14="http://schemas.microsoft.com/office/powerpoint/2010/main" val="4132784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A490F-C0D4-EDEF-4A81-D6B50AC5E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4788E-7E79-DFA8-40C7-A6135DD3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focus 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E4B9F-DD2C-21E5-254D-3871E3FAB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 third configuration</a:t>
            </a:r>
            <a:r>
              <a:rPr lang="en-US" baseline="0" dirty="0"/>
              <a:t> where the </a:t>
            </a:r>
            <a:r>
              <a:rPr lang="en-US" dirty="0"/>
              <a:t>TNC functionality is split between software on a personal computer and a sound card.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213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869F4-E13A-268D-9762-CB62C439B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466D-9E14-F4D6-51D8-7BD7496C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Client Hardware Set up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9898381-0886-CDC4-BFF5-F6626A4D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696" y="3063782"/>
            <a:ext cx="2055834" cy="11688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81BB7-DC01-535B-6C06-C09E828BC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9985" y="2425348"/>
            <a:ext cx="2407543" cy="2445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9BF895-942E-070E-CC77-3623F9237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90" y="2985445"/>
            <a:ext cx="2267014" cy="132556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2A3312-45AE-1A5A-5970-213575870EF8}"/>
              </a:ext>
            </a:extLst>
          </p:cNvPr>
          <p:cNvCxnSpPr>
            <a:stCxn id="5" idx="1"/>
            <a:endCxn id="7" idx="1"/>
          </p:cNvCxnSpPr>
          <p:nvPr/>
        </p:nvCxnSpPr>
        <p:spPr>
          <a:xfrm>
            <a:off x="2807528" y="3648227"/>
            <a:ext cx="15690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3775F5-CEAC-CDF9-25E3-23BB849E3E77}"/>
              </a:ext>
            </a:extLst>
          </p:cNvPr>
          <p:cNvCxnSpPr>
            <a:stCxn id="7" idx="3"/>
            <a:endCxn id="4" idx="1"/>
          </p:cNvCxnSpPr>
          <p:nvPr/>
        </p:nvCxnSpPr>
        <p:spPr>
          <a:xfrm flipV="1">
            <a:off x="6643604" y="3648226"/>
            <a:ext cx="237109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1D75F1-7FDC-3164-F9D7-9DF10933E83B}"/>
              </a:ext>
            </a:extLst>
          </p:cNvPr>
          <p:cNvSpPr txBox="1"/>
          <p:nvPr/>
        </p:nvSpPr>
        <p:spPr>
          <a:xfrm>
            <a:off x="3076897" y="3153304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010000101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FD4C35-CC58-2098-0A8C-B272034B05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746" y="3063782"/>
            <a:ext cx="1828800" cy="47390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DE85511-F8F1-193B-C381-63A53C09A529}"/>
              </a:ext>
            </a:extLst>
          </p:cNvPr>
          <p:cNvCxnSpPr>
            <a:cxnSpLocks/>
          </p:cNvCxnSpPr>
          <p:nvPr/>
        </p:nvCxnSpPr>
        <p:spPr>
          <a:xfrm flipH="1">
            <a:off x="4634285" y="1724561"/>
            <a:ext cx="2113461" cy="87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DDE40B0B-8F99-8598-8634-C3BD1099607D}"/>
              </a:ext>
            </a:extLst>
          </p:cNvPr>
          <p:cNvSpPr/>
          <p:nvPr/>
        </p:nvSpPr>
        <p:spPr>
          <a:xfrm>
            <a:off x="1865514" y="2597727"/>
            <a:ext cx="5460076" cy="1859973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C71171-9569-D5DC-0C33-260A5786014C}"/>
              </a:ext>
            </a:extLst>
          </p:cNvPr>
          <p:cNvSpPr txBox="1"/>
          <p:nvPr/>
        </p:nvSpPr>
        <p:spPr>
          <a:xfrm>
            <a:off x="7113413" y="1801230"/>
            <a:ext cx="2654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Distributed TNC Function</a:t>
            </a:r>
          </a:p>
        </p:txBody>
      </p:sp>
    </p:spTree>
    <p:extLst>
      <p:ext uri="{BB962C8B-B14F-4D97-AF65-F5344CB8AC3E}">
        <p14:creationId xmlns:p14="http://schemas.microsoft.com/office/powerpoint/2010/main" val="1343587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B44EC-D1D8-70D6-9597-EA460708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Ordering Signalink USB sound card with correct 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370AC-B4DA-1EB7-5D97-AB139B465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3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15F7-5D04-AC1F-70E1-BF4FBAD0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Signalink USB sound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ADA7-25A0-0E8B-0C94-E93212DE5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DC0D-1FE1-4F7A-8B3F-F7563208F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Radio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9E5A5-C442-20A3-F273-1740AF23F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it?</a:t>
            </a:r>
          </a:p>
          <a:p>
            <a:pPr lvl="1"/>
            <a:r>
              <a:rPr lang="en-US" dirty="0"/>
              <a:t>For us,  it’s a method of sending and receiving email messages, chat texts, even photos &amp; documents over your radio to another radio or for retrieval via the internet. </a:t>
            </a:r>
          </a:p>
        </p:txBody>
      </p:sp>
    </p:spTree>
    <p:extLst>
      <p:ext uri="{BB962C8B-B14F-4D97-AF65-F5344CB8AC3E}">
        <p14:creationId xmlns:p14="http://schemas.microsoft.com/office/powerpoint/2010/main" val="3282057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5374D-AAE1-1D70-076D-35505864D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35A6D-5962-5683-90B8-118E1A96F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Soundmodem</a:t>
            </a:r>
          </a:p>
          <a:p>
            <a:pPr lvl="1"/>
            <a:r>
              <a:rPr lang="en-US" dirty="0"/>
              <a:t>Converts digital data to binary frequencies for use on “Packet Radio”</a:t>
            </a:r>
          </a:p>
          <a:p>
            <a:pPr lvl="1"/>
            <a:endParaRPr lang="en-US" dirty="0"/>
          </a:p>
          <a:p>
            <a:pPr lvl="2" algn="ctr"/>
            <a:endParaRPr lang="en-US" dirty="0"/>
          </a:p>
          <a:p>
            <a:r>
              <a:rPr lang="en-US" dirty="0"/>
              <a:t>RMS Express  (aka Winlink, aka Winlink Express)</a:t>
            </a:r>
          </a:p>
          <a:p>
            <a:pPr lvl="1"/>
            <a:r>
              <a:rPr lang="en-US" dirty="0"/>
              <a:t>User Interface software</a:t>
            </a:r>
          </a:p>
          <a:p>
            <a:pPr lvl="2"/>
            <a:r>
              <a:rPr lang="en-US" dirty="0"/>
              <a:t> with e-mail creation, radio connection, message send &amp; receive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VARA FM  (optional)</a:t>
            </a:r>
          </a:p>
          <a:p>
            <a:pPr lvl="1"/>
            <a:r>
              <a:rPr lang="en-US" dirty="0"/>
              <a:t>Converts digital data to binary frequencies for use on “VARA Packet Radio”</a:t>
            </a:r>
          </a:p>
        </p:txBody>
      </p:sp>
    </p:spTree>
    <p:extLst>
      <p:ext uri="{BB962C8B-B14F-4D97-AF65-F5344CB8AC3E}">
        <p14:creationId xmlns:p14="http://schemas.microsoft.com/office/powerpoint/2010/main" val="13487507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E38B-9AAF-3AEE-82C2-CC3AF35D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Soundmodem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67EFF-0984-8107-46F9-8E4EB6D4D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(C:) folder aka “root folder” and create a new folder and change its name to SoundModem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F6873-331B-06A2-FD76-96A45789C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34" y="2720975"/>
            <a:ext cx="9906000" cy="37719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BE794ED-0CDB-BA85-474A-3B5DCA686A57}"/>
              </a:ext>
            </a:extLst>
          </p:cNvPr>
          <p:cNvSpPr/>
          <p:nvPr/>
        </p:nvSpPr>
        <p:spPr>
          <a:xfrm>
            <a:off x="1900303" y="5576888"/>
            <a:ext cx="980950" cy="2690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BB776A-C35A-16BD-58AF-525AD22B2DF9}"/>
              </a:ext>
            </a:extLst>
          </p:cNvPr>
          <p:cNvCxnSpPr>
            <a:endCxn id="10" idx="7"/>
          </p:cNvCxnSpPr>
          <p:nvPr/>
        </p:nvCxnSpPr>
        <p:spPr>
          <a:xfrm flipH="1">
            <a:off x="2737596" y="2306343"/>
            <a:ext cx="702984" cy="33099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164B68A-56F2-AA1D-E5D5-16011526B4E8}"/>
              </a:ext>
            </a:extLst>
          </p:cNvPr>
          <p:cNvSpPr/>
          <p:nvPr/>
        </p:nvSpPr>
        <p:spPr>
          <a:xfrm>
            <a:off x="4857452" y="5118020"/>
            <a:ext cx="980950" cy="1524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8933CE-415C-8512-25CD-3F6CF5C6798D}"/>
              </a:ext>
            </a:extLst>
          </p:cNvPr>
          <p:cNvCxnSpPr>
            <a:endCxn id="12" idx="7"/>
          </p:cNvCxnSpPr>
          <p:nvPr/>
        </p:nvCxnSpPr>
        <p:spPr>
          <a:xfrm>
            <a:off x="5694745" y="2698830"/>
            <a:ext cx="0" cy="244150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BD10B85-DF4B-F4BC-35D5-0286B6C7E809}"/>
              </a:ext>
            </a:extLst>
          </p:cNvPr>
          <p:cNvSpPr/>
          <p:nvPr/>
        </p:nvSpPr>
        <p:spPr>
          <a:xfrm>
            <a:off x="3034534" y="4114800"/>
            <a:ext cx="1118361" cy="406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50CA9D-4DFC-7DEA-424A-A675F0AD9071}"/>
              </a:ext>
            </a:extLst>
          </p:cNvPr>
          <p:cNvCxnSpPr>
            <a:endCxn id="14" idx="7"/>
          </p:cNvCxnSpPr>
          <p:nvPr/>
        </p:nvCxnSpPr>
        <p:spPr>
          <a:xfrm>
            <a:off x="3440580" y="2306343"/>
            <a:ext cx="548535" cy="186797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22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5221-368F-85DC-B4AD-EA4EB2BFA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Soundmodem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986E0-C61E-62E2-937D-29CEAAA0C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r>
              <a:rPr lang="en-US" dirty="0"/>
              <a:t>Go to webpage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hlinkClick r:id="rId2"/>
              </a:rPr>
              <a:t>http://uz7.ho.ua/packetradio.htm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5EA60-E5F9-55E7-2F6F-EA2F72324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424" y="2724106"/>
            <a:ext cx="7959152" cy="47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51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56FE-56FE-F531-FD15-C1024F90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Soundmodem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C677E-7C9B-CEF7-33EC-9095FDC4D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Scroll down until you see the link labeled soundmodem114.zip  or similar (“114” is the version number and may change) and </a:t>
            </a:r>
            <a:r>
              <a:rPr lang="en-US" u="sng" dirty="0"/>
              <a:t>click on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63C21-5208-382E-61D2-822BAB482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179" y="2872179"/>
            <a:ext cx="6879861" cy="40971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F00472-CBA5-5A85-5985-54B367125941}"/>
              </a:ext>
            </a:extLst>
          </p:cNvPr>
          <p:cNvSpPr/>
          <p:nvPr/>
        </p:nvSpPr>
        <p:spPr>
          <a:xfrm>
            <a:off x="3810125" y="5834062"/>
            <a:ext cx="980950" cy="15240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A45ABD-7FA8-32A7-031A-83D786213E13}"/>
              </a:ext>
            </a:extLst>
          </p:cNvPr>
          <p:cNvCxnSpPr>
            <a:endCxn id="6" idx="7"/>
          </p:cNvCxnSpPr>
          <p:nvPr/>
        </p:nvCxnSpPr>
        <p:spPr>
          <a:xfrm flipH="1">
            <a:off x="4647418" y="2546430"/>
            <a:ext cx="1683934" cy="33099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4703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79F52-A842-7A3D-10B0-C3595064C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57F1-BA32-C276-BF98-F3DD7B23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Soundmodem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37094-D5F6-6386-9496-7939A07A7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Move the soundmodem114.zip file from the Downloads file to the C:\SoundModem folder.</a:t>
            </a:r>
          </a:p>
          <a:p>
            <a:pPr lvl="2"/>
            <a:r>
              <a:rPr lang="en-US" dirty="0"/>
              <a:t>Extract the .zip file into the C:\SoundModem folder.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0E95F-3056-3ED7-97CE-EEEC03A3D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2949575"/>
            <a:ext cx="99060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4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E96D-57C5-9C19-11C6-9589F4D1F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Computer,</a:t>
            </a:r>
            <a:r>
              <a:rPr lang="en-US" baseline="0" dirty="0"/>
              <a:t> SignaLink Sound Card &amp; Radio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BDF8-48EE-BA8A-E14C-248C53A82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for every computer</a:t>
            </a:r>
          </a:p>
        </p:txBody>
      </p:sp>
    </p:spTree>
    <p:extLst>
      <p:ext uri="{BB962C8B-B14F-4D97-AF65-F5344CB8AC3E}">
        <p14:creationId xmlns:p14="http://schemas.microsoft.com/office/powerpoint/2010/main" val="36176936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F2C82-D2CE-ACEB-593D-13DFCB70D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AABF-BF9D-4921-381A-906DE3DD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 Audio Playback &amp; Recording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7FCE8-3C31-C2FE-81C5-A0A9E0350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3782B8-B4BA-5403-B639-B35AFF388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626" y="2665791"/>
            <a:ext cx="3810000" cy="4333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862540-CC2D-5932-B50C-1AC10D99B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26" y="2524125"/>
            <a:ext cx="38100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80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D06AB-2B46-72C0-C3B1-87E3FAF24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42D1-4832-7D42-C3B3-8B17AAB55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Audio Playback &amp; Recording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C6A2-A2A3-A939-EA50-3BBED01D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Sound Control Panel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3E8FD4-7176-435E-F540-667EAD48B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08" y="2772108"/>
            <a:ext cx="38100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966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A4D3-0545-1266-A1DC-6CD9C027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Download &amp; Install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D42F0-78E1-66BF-0F1C-FF29A8FDA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Go to website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hlinkClick r:id="rId2"/>
              </a:rPr>
              <a:t>https://www.winlink.org/</a:t>
            </a:r>
            <a:r>
              <a:rPr lang="en-US" dirty="0"/>
              <a:t>  and click on “Download”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AFEA23-1E14-D5D8-F085-BFB6BEFF2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879" y="2559161"/>
            <a:ext cx="7152567" cy="352332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F86D460-891E-0564-10E2-C261A9501911}"/>
              </a:ext>
            </a:extLst>
          </p:cNvPr>
          <p:cNvSpPr/>
          <p:nvPr/>
        </p:nvSpPr>
        <p:spPr>
          <a:xfrm>
            <a:off x="6945549" y="4679004"/>
            <a:ext cx="787941" cy="3988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36A3376-AF6C-92E0-368A-D8E98BF1A8D2}"/>
              </a:ext>
            </a:extLst>
          </p:cNvPr>
          <p:cNvCxnSpPr>
            <a:endCxn id="8" idx="7"/>
          </p:cNvCxnSpPr>
          <p:nvPr/>
        </p:nvCxnSpPr>
        <p:spPr>
          <a:xfrm flipH="1">
            <a:off x="7618099" y="3706238"/>
            <a:ext cx="951969" cy="10311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3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BFAB-95DB-B19A-42A5-C6F4F6C7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D5981-A177-D237-E1E0-8AA3C4B1F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“User Program”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3C08A5-A7B0-0BDE-BD3C-893B6DFF1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34" y="3079893"/>
            <a:ext cx="7177932" cy="35358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A42846-781A-4AC6-F11E-E8C9BAB4DA3C}"/>
              </a:ext>
            </a:extLst>
          </p:cNvPr>
          <p:cNvSpPr/>
          <p:nvPr/>
        </p:nvSpPr>
        <p:spPr>
          <a:xfrm>
            <a:off x="4190774" y="4308616"/>
            <a:ext cx="787941" cy="2749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1F74CD-DCC7-A685-8078-8C47F54027FF}"/>
              </a:ext>
            </a:extLst>
          </p:cNvPr>
          <p:cNvCxnSpPr>
            <a:endCxn id="6" idx="7"/>
          </p:cNvCxnSpPr>
          <p:nvPr/>
        </p:nvCxnSpPr>
        <p:spPr>
          <a:xfrm flipH="1">
            <a:off x="4863324" y="3335850"/>
            <a:ext cx="951969" cy="101303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5886-D7CB-8514-04FE-40E6D10A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back up a bit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93463-8D87-7CD6-7690-94E84BF5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“DIGITAL”</a:t>
            </a:r>
            <a:endParaRPr lang="en-US" dirty="0">
              <a:effectLst/>
            </a:endParaRPr>
          </a:p>
          <a:p>
            <a:pPr lvl="1"/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context of both computers &amp; digital communications, digital means data expressed as series of 0’s and 1’s called ….</a:t>
            </a:r>
          </a:p>
          <a:p>
            <a:pPr lvl="4"/>
            <a:r>
              <a:rPr lang="en-US" dirty="0"/>
              <a:t>BINARY </a:t>
            </a: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</a:t>
            </a:r>
          </a:p>
          <a:p>
            <a:pPr lvl="1"/>
            <a:endParaRPr lang="en-US" dirty="0"/>
          </a:p>
          <a:p>
            <a:r>
              <a:rPr lang="en-US" dirty="0">
                <a:effectLst/>
              </a:rPr>
              <a:t>What are and Why use Binary numbers?</a:t>
            </a:r>
          </a:p>
          <a:p>
            <a:pPr lvl="1"/>
            <a:r>
              <a:rPr lang="en-US" dirty="0"/>
              <a:t>Binary numbers easily represent something that is either ON or OFF</a:t>
            </a:r>
          </a:p>
          <a:p>
            <a:pPr lvl="2"/>
            <a:r>
              <a:rPr lang="en-US" dirty="0">
                <a:effectLst/>
              </a:rPr>
              <a:t>Examples</a:t>
            </a:r>
          </a:p>
          <a:p>
            <a:pPr lvl="3"/>
            <a:r>
              <a:rPr lang="en-US" dirty="0"/>
              <a:t>A Light bulb</a:t>
            </a:r>
          </a:p>
          <a:p>
            <a:pPr lvl="3"/>
            <a:r>
              <a:rPr lang="en-US" dirty="0"/>
              <a:t>An ON/OFF  switch</a:t>
            </a:r>
          </a:p>
          <a:p>
            <a:pPr lvl="3"/>
            <a:r>
              <a:rPr lang="en-US" dirty="0"/>
              <a:t>A single transistor in an electronic circuit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They can also easily represent something that has two states or conditions</a:t>
            </a:r>
          </a:p>
          <a:p>
            <a:pPr lvl="3"/>
            <a:r>
              <a:rPr lang="en-US" dirty="0"/>
              <a:t>Morse Code  -&gt;    DOT or DASH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Audio tone  -&gt; A LOW / HIGH pitch audio Tone   </a:t>
            </a:r>
          </a:p>
          <a:p>
            <a:pPr lvl="3"/>
            <a:endParaRPr lang="en-US" dirty="0">
              <a:effectLst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FB25F0-ECC6-0A2F-1E6C-9801B0D6EA62}"/>
              </a:ext>
            </a:extLst>
          </p:cNvPr>
          <p:cNvSpPr/>
          <p:nvPr/>
        </p:nvSpPr>
        <p:spPr>
          <a:xfrm>
            <a:off x="1913867" y="5314950"/>
            <a:ext cx="4325993" cy="638175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133990C-1A38-1646-40FC-4E68FE780DEC}"/>
              </a:ext>
            </a:extLst>
          </p:cNvPr>
          <p:cNvSpPr/>
          <p:nvPr/>
        </p:nvSpPr>
        <p:spPr>
          <a:xfrm flipH="1">
            <a:off x="6239861" y="5419725"/>
            <a:ext cx="3343275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where we are headed</a:t>
            </a:r>
          </a:p>
        </p:txBody>
      </p:sp>
    </p:spTree>
    <p:extLst>
      <p:ext uri="{BB962C8B-B14F-4D97-AF65-F5344CB8AC3E}">
        <p14:creationId xmlns:p14="http://schemas.microsoft.com/office/powerpoint/2010/main" val="16894384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B20A-6564-2B5B-0469-193E10B14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1939D-4FE4-56A0-2CCA-07213C891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“Winlink_Express_install_1-7-21-0.zip”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9C644-38D1-3A07-6093-D57A563BB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334" y="2692199"/>
            <a:ext cx="9648825" cy="33718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90715F1-E361-FF3C-7FD0-5263AC2AF2F8}"/>
              </a:ext>
            </a:extLst>
          </p:cNvPr>
          <p:cNvSpPr/>
          <p:nvPr/>
        </p:nvSpPr>
        <p:spPr>
          <a:xfrm>
            <a:off x="3634451" y="5370653"/>
            <a:ext cx="2615878" cy="2662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EEF1DB-BDC9-B088-0ECB-82026A51C6D1}"/>
              </a:ext>
            </a:extLst>
          </p:cNvPr>
          <p:cNvCxnSpPr>
            <a:endCxn id="6" idx="7"/>
          </p:cNvCxnSpPr>
          <p:nvPr/>
        </p:nvCxnSpPr>
        <p:spPr>
          <a:xfrm flipH="1">
            <a:off x="5867243" y="4248916"/>
            <a:ext cx="228757" cy="11607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547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55CF-C411-DDC6-4DAC-E94ADB7A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364F6-585F-6BD0-9359-788E49A98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Downloads folder and extract the contents of the .zip file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EDECD-7B1E-05DB-56D6-7D7C121FE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585" y="2994346"/>
            <a:ext cx="88392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781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87E34-EB76-D76F-5CAE-EB334E0A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9564-62AC-41AC-DDFB-382D7A6A2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“Winlink_Express_install.exe”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110FE6-BDE3-FFEB-F066-A035E5E66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154" y="2397917"/>
            <a:ext cx="7791692" cy="425688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186B1E9-FBE3-FDE8-7B70-AD39A73A3044}"/>
              </a:ext>
            </a:extLst>
          </p:cNvPr>
          <p:cNvSpPr/>
          <p:nvPr/>
        </p:nvSpPr>
        <p:spPr>
          <a:xfrm>
            <a:off x="4467828" y="4132689"/>
            <a:ext cx="2615878" cy="242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581162-D509-40D2-6C85-1280508871E0}"/>
              </a:ext>
            </a:extLst>
          </p:cNvPr>
          <p:cNvCxnSpPr/>
          <p:nvPr/>
        </p:nvCxnSpPr>
        <p:spPr>
          <a:xfrm flipH="1">
            <a:off x="5926238" y="3429000"/>
            <a:ext cx="1122744" cy="71473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451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01A80-AF0F-577F-693D-875F93088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19B-6944-8FDC-0EA9-27C4735C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98B50-488D-C182-B779-CE9A3D33D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false warning.    Click “</a:t>
            </a:r>
            <a:r>
              <a:rPr lang="en-US" dirty="0" err="1"/>
              <a:t>More_info</a:t>
            </a:r>
            <a:r>
              <a:rPr lang="en-US" dirty="0"/>
              <a:t>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E81A66-4885-0FBA-8982-92B09F123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573465"/>
            <a:ext cx="7826415" cy="4275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C6ED9F-5A3C-F592-BEBD-1660B5ABD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032" y="2567102"/>
            <a:ext cx="4074892" cy="381544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EB1DD2F-2C5C-63CD-B559-F753472DDE01}"/>
              </a:ext>
            </a:extLst>
          </p:cNvPr>
          <p:cNvSpPr/>
          <p:nvPr/>
        </p:nvSpPr>
        <p:spPr>
          <a:xfrm>
            <a:off x="3275032" y="3429000"/>
            <a:ext cx="833981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CFAB2D-2F5A-88A2-1C2E-A590978B4E32}"/>
              </a:ext>
            </a:extLst>
          </p:cNvPr>
          <p:cNvCxnSpPr>
            <a:endCxn id="8" idx="7"/>
          </p:cNvCxnSpPr>
          <p:nvPr/>
        </p:nvCxnSpPr>
        <p:spPr>
          <a:xfrm flipH="1">
            <a:off x="3986879" y="2307264"/>
            <a:ext cx="1749702" cy="11710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9499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7757-7307-870A-FF11-F8BAF31C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RMS Express  (aka Winlink, aka Winlink Express) </a:t>
            </a:r>
            <a:br>
              <a:rPr lang="en-US" dirty="0"/>
            </a:br>
            <a:r>
              <a:rPr lang="en-US" dirty="0"/>
              <a:t>Download &amp; Install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79404-6797-DA35-31C1-ABA5B9D31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“Run anyway”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7FAF1-522F-5632-F8C7-EA9CE8E9C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354" y="2231361"/>
            <a:ext cx="7849565" cy="42885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D6355D-BD67-6E88-5F22-2BC91874A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2745905"/>
            <a:ext cx="4236937" cy="396716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B9385F0-71C6-C690-5404-98A87F5C16D0}"/>
              </a:ext>
            </a:extLst>
          </p:cNvPr>
          <p:cNvSpPr/>
          <p:nvPr/>
        </p:nvSpPr>
        <p:spPr>
          <a:xfrm>
            <a:off x="5555848" y="6226657"/>
            <a:ext cx="1250066" cy="2662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A241E7-1F16-378F-9FF6-DFFFC20BCB8F}"/>
              </a:ext>
            </a:extLst>
          </p:cNvPr>
          <p:cNvCxnSpPr/>
          <p:nvPr/>
        </p:nvCxnSpPr>
        <p:spPr>
          <a:xfrm>
            <a:off x="5000263" y="5371138"/>
            <a:ext cx="821803" cy="82853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1164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4090-0728-60C4-ABFE-CE8FF47D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VARA FM 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EC0A0-4FF8-B3E7-4BF0-971355902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Go to webpage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hlinkClick r:id="rId2"/>
              </a:rPr>
              <a:t>https://downloads.winlink.org/VARA%20Products/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Download the file VARA%20FM%20v4.3.8%20setup.zip</a:t>
            </a:r>
          </a:p>
          <a:p>
            <a:pPr lvl="2"/>
            <a:r>
              <a:rPr lang="sv-SE" dirty="0"/>
              <a:t>Extract and run the installation VARA</a:t>
            </a:r>
            <a:r>
              <a:rPr lang="en-US" dirty="0"/>
              <a:t>%20</a:t>
            </a:r>
            <a:r>
              <a:rPr lang="sv-SE" dirty="0"/>
              <a:t>FM</a:t>
            </a:r>
            <a:r>
              <a:rPr lang="en-US" dirty="0"/>
              <a:t>%20</a:t>
            </a:r>
            <a:r>
              <a:rPr lang="sv-SE" dirty="0"/>
              <a:t>setup</a:t>
            </a:r>
            <a:r>
              <a:rPr lang="en-US" dirty="0"/>
              <a:t>%20 </a:t>
            </a:r>
            <a:r>
              <a:rPr lang="sv-SE" dirty="0"/>
              <a:t>(Run</a:t>
            </a:r>
            <a:r>
              <a:rPr lang="en-US" dirty="0"/>
              <a:t>%20</a:t>
            </a:r>
            <a:r>
              <a:rPr lang="sv-SE" dirty="0"/>
              <a:t>as</a:t>
            </a:r>
            <a:r>
              <a:rPr lang="en-US" dirty="0"/>
              <a:t>%20</a:t>
            </a:r>
            <a:r>
              <a:rPr lang="sv-SE" dirty="0"/>
              <a:t>Administrator).exe similar to method used to install RMS winlink</a:t>
            </a:r>
          </a:p>
          <a:p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9BB677-E715-6DFD-B5D8-817B4700D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50" y="3349625"/>
            <a:ext cx="8877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641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F2CCC-0131-5D0A-36F6-4C39F690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Run and configure RMS Express</a:t>
            </a:r>
            <a:br>
              <a:rPr lang="en-US" dirty="0"/>
            </a:br>
            <a:r>
              <a:rPr lang="en-US" dirty="0"/>
              <a:t>(aka Winlink, aka Winlink Express)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95CFF-53AC-E364-2C6E-190395326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installation is complete, find either the </a:t>
            </a:r>
          </a:p>
          <a:p>
            <a:pPr lvl="1"/>
            <a:r>
              <a:rPr lang="en-US" dirty="0"/>
              <a:t>Winlink Express icon</a:t>
            </a:r>
          </a:p>
          <a:p>
            <a:pPr lvl="2"/>
            <a:r>
              <a:rPr lang="en-US" dirty="0"/>
              <a:t>or the</a:t>
            </a:r>
          </a:p>
          <a:p>
            <a:pPr lvl="1"/>
            <a:r>
              <a:rPr lang="en-US" dirty="0"/>
              <a:t>RMS Express icon </a:t>
            </a:r>
          </a:p>
          <a:p>
            <a:endParaRPr lang="en-US" dirty="0"/>
          </a:p>
          <a:p>
            <a:r>
              <a:rPr lang="en-US" dirty="0"/>
              <a:t>on your computer Desktop screen and double click it</a:t>
            </a:r>
          </a:p>
        </p:txBody>
      </p:sp>
    </p:spTree>
    <p:extLst>
      <p:ext uri="{BB962C8B-B14F-4D97-AF65-F5344CB8AC3E}">
        <p14:creationId xmlns:p14="http://schemas.microsoft.com/office/powerpoint/2010/main" val="38737826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93FA0-B424-95B8-A5AA-F262EF23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mine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23C7CE-53B6-95FF-4B52-578861E90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7171" y="1828799"/>
            <a:ext cx="11543817" cy="649339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1B3FB01-B0D6-9434-3084-9798B5CF394F}"/>
              </a:ext>
            </a:extLst>
          </p:cNvPr>
          <p:cNvSpPr/>
          <p:nvPr/>
        </p:nvSpPr>
        <p:spPr>
          <a:xfrm>
            <a:off x="3217160" y="2325926"/>
            <a:ext cx="833981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FE3687-4C18-F0CF-E480-D9B3576C1CE6}"/>
              </a:ext>
            </a:extLst>
          </p:cNvPr>
          <p:cNvCxnSpPr>
            <a:endCxn id="4" idx="1"/>
          </p:cNvCxnSpPr>
          <p:nvPr/>
        </p:nvCxnSpPr>
        <p:spPr>
          <a:xfrm>
            <a:off x="2546430" y="1261641"/>
            <a:ext cx="792864" cy="11136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7174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32362-215C-DFB0-FB36-ED84A40F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Winlink Express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D5BD7E-BA1E-AD3C-C340-D2BE45FF2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12" y="3027843"/>
            <a:ext cx="9399588" cy="3732062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236EF76-8413-0AA9-88B1-AF3D1BCE2815}"/>
              </a:ext>
            </a:extLst>
          </p:cNvPr>
          <p:cNvSpPr/>
          <p:nvPr/>
        </p:nvSpPr>
        <p:spPr>
          <a:xfrm>
            <a:off x="2264660" y="3260482"/>
            <a:ext cx="833981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66A7A2-F065-DCE7-E8D3-1AFC0D10B18F}"/>
              </a:ext>
            </a:extLst>
          </p:cNvPr>
          <p:cNvCxnSpPr>
            <a:endCxn id="6" idx="1"/>
          </p:cNvCxnSpPr>
          <p:nvPr/>
        </p:nvCxnSpPr>
        <p:spPr>
          <a:xfrm>
            <a:off x="1993900" y="2514840"/>
            <a:ext cx="392894" cy="7950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74BC6C-0461-AA2B-6DAE-65EE6F2E6E2F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dirty="0"/>
              <a:t>Under the Setting</a:t>
            </a:r>
            <a:r>
              <a:rPr lang="en-US" baseline="0" dirty="0"/>
              <a:t> tab, select Winlink</a:t>
            </a:r>
            <a:r>
              <a:rPr lang="en-US" dirty="0"/>
              <a:t> Express Setup….</a:t>
            </a:r>
          </a:p>
        </p:txBody>
      </p:sp>
    </p:spTree>
    <p:extLst>
      <p:ext uri="{BB962C8B-B14F-4D97-AF65-F5344CB8AC3E}">
        <p14:creationId xmlns:p14="http://schemas.microsoft.com/office/powerpoint/2010/main" val="36033633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D67F-AE3F-5A2B-84D6-4DDD64E25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Winlink Express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7E1C3-C80D-8443-69A2-FAFA4D4E7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Fill out the Winlink Express Properties page with you callsign, address and grid square location </a:t>
            </a:r>
            <a:r>
              <a:rPr lang="en-US" dirty="0" err="1"/>
              <a:t>etc</a:t>
            </a:r>
            <a:r>
              <a:rPr lang="en-US" dirty="0"/>
              <a:t>….</a:t>
            </a:r>
          </a:p>
          <a:p>
            <a:pPr lvl="1"/>
            <a:r>
              <a:rPr lang="en-US" dirty="0"/>
              <a:t>When finished click update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7416DD-5716-FE61-52FF-8C2683F1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067" y="2292439"/>
            <a:ext cx="5824401" cy="405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87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5730-9A94-149E-02FA-7D83C300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Bulb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B83AB-C575-B677-411B-8F3FE20B6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en-US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assign 1 and 0 to the light bulb state</a:t>
            </a:r>
            <a:endParaRPr lang="en-US" sz="2800" dirty="0">
              <a:effectLst/>
            </a:endParaRPr>
          </a:p>
          <a:p>
            <a:pPr lvl="1"/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 bulb ON  = 1</a:t>
            </a:r>
            <a:endParaRPr lang="en-US" dirty="0">
              <a:effectLst/>
            </a:endParaRPr>
          </a:p>
          <a:p>
            <a:pPr lvl="1"/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 bulb OFF = 0</a:t>
            </a:r>
            <a:endParaRPr lang="en-US" dirty="0">
              <a:effectLst/>
            </a:endParaRPr>
          </a:p>
          <a:p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Tah Dah!!!!    Voila!!        A binary system in your living room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919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4AF1-8CDF-60C8-36BF-1027188A1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Winlink Express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2AA7A-07B2-85EC-A34C-091FE7CAB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Click on the drop down list to the right of “Open Session:” and select “Packet Winlink”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DDCFD92-2988-810B-ABDF-31C810564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96" y="2873297"/>
            <a:ext cx="9399588" cy="373206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FFFED80-BF04-5C8F-9E49-6CE4DB498CEE}"/>
              </a:ext>
            </a:extLst>
          </p:cNvPr>
          <p:cNvSpPr/>
          <p:nvPr/>
        </p:nvSpPr>
        <p:spPr>
          <a:xfrm>
            <a:off x="7381843" y="3106257"/>
            <a:ext cx="833981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9E12CA-D154-F6C1-B27C-C02B11857135}"/>
              </a:ext>
            </a:extLst>
          </p:cNvPr>
          <p:cNvCxnSpPr/>
          <p:nvPr/>
        </p:nvCxnSpPr>
        <p:spPr>
          <a:xfrm>
            <a:off x="7548373" y="2266069"/>
            <a:ext cx="250460" cy="8401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527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2EFCB-E775-3379-715B-A1F01DF3B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9BD7-553E-7746-2EC1-52CEBF4D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Configure Winlink Express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4FD78-CF17-6F8D-184F-10E426EC3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Click on “Open Session:”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9DDC01-0259-C510-81D6-7560C68BC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445" y="2897746"/>
            <a:ext cx="9305025" cy="369451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F8C3A1C-573A-ECCC-FB5C-0198455B4069}"/>
              </a:ext>
            </a:extLst>
          </p:cNvPr>
          <p:cNvSpPr/>
          <p:nvPr/>
        </p:nvSpPr>
        <p:spPr>
          <a:xfrm>
            <a:off x="6302387" y="3091965"/>
            <a:ext cx="833981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B55D4A-C777-3C00-5F89-DA7364984B6E}"/>
              </a:ext>
            </a:extLst>
          </p:cNvPr>
          <p:cNvCxnSpPr/>
          <p:nvPr/>
        </p:nvCxnSpPr>
        <p:spPr>
          <a:xfrm flipH="1">
            <a:off x="6719377" y="2240924"/>
            <a:ext cx="119305" cy="8510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2650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CACE-7212-327E-71E3-9F9BD4E7E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Configure Winlink Express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527E2F-EFBF-53A3-6E64-5BABA3733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896" y="2268753"/>
            <a:ext cx="5883234" cy="435133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D3DBF11-5820-7157-473B-F11361C470FE}"/>
              </a:ext>
            </a:extLst>
          </p:cNvPr>
          <p:cNvSpPr/>
          <p:nvPr/>
        </p:nvSpPr>
        <p:spPr>
          <a:xfrm>
            <a:off x="3147064" y="2501050"/>
            <a:ext cx="703720" cy="3370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5B10F54-1C4F-4C50-EF30-C09532E2866B}"/>
              </a:ext>
            </a:extLst>
          </p:cNvPr>
          <p:cNvCxnSpPr/>
          <p:nvPr/>
        </p:nvCxnSpPr>
        <p:spPr>
          <a:xfrm flipH="1">
            <a:off x="3657600" y="1995109"/>
            <a:ext cx="1120462" cy="5059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9748B6-5BE2-531C-2917-581AD359570B}"/>
              </a:ext>
            </a:extLst>
          </p:cNvPr>
          <p:cNvSpPr txBox="1"/>
          <p:nvPr/>
        </p:nvSpPr>
        <p:spPr>
          <a:xfrm>
            <a:off x="4599127" y="1795054"/>
            <a:ext cx="2246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Click on Settings</a:t>
            </a:r>
          </a:p>
        </p:txBody>
      </p:sp>
    </p:spTree>
    <p:extLst>
      <p:ext uri="{BB962C8B-B14F-4D97-AF65-F5344CB8AC3E}">
        <p14:creationId xmlns:p14="http://schemas.microsoft.com/office/powerpoint/2010/main" val="38781198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366A60-E0BC-9FDF-E6B1-ECE8321CA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32" y="476250"/>
            <a:ext cx="5324475" cy="59055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57D4DF-1A19-E86D-81F4-2D4D7F871BE3}"/>
              </a:ext>
            </a:extLst>
          </p:cNvPr>
          <p:cNvCxnSpPr/>
          <p:nvPr/>
        </p:nvCxnSpPr>
        <p:spPr>
          <a:xfrm flipH="1">
            <a:off x="8934862" y="1819695"/>
            <a:ext cx="1120462" cy="5059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384076A-1AF2-9A91-7FDD-1FC1604D6128}"/>
              </a:ext>
            </a:extLst>
          </p:cNvPr>
          <p:cNvSpPr txBox="1"/>
          <p:nvPr/>
        </p:nvSpPr>
        <p:spPr>
          <a:xfrm>
            <a:off x="10048259" y="1594999"/>
            <a:ext cx="2246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Change settings to match what is shown here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396625-77ED-134A-B671-BBED567ECA07}"/>
              </a:ext>
            </a:extLst>
          </p:cNvPr>
          <p:cNvSpPr/>
          <p:nvPr/>
        </p:nvSpPr>
        <p:spPr>
          <a:xfrm>
            <a:off x="3713733" y="682580"/>
            <a:ext cx="5494661" cy="54477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256325F-9B14-127A-18A1-555F541FE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Setup</a:t>
            </a:r>
          </a:p>
        </p:txBody>
      </p:sp>
    </p:spTree>
    <p:extLst>
      <p:ext uri="{BB962C8B-B14F-4D97-AF65-F5344CB8AC3E}">
        <p14:creationId xmlns:p14="http://schemas.microsoft.com/office/powerpoint/2010/main" val="14560777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CD8919-F6B1-D54C-D1E4-12563B486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C4F6FA2-1B1D-C151-7F73-E50C10F198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Technical and whys</a:t>
            </a:r>
          </a:p>
        </p:txBody>
      </p:sp>
    </p:spTree>
    <p:extLst>
      <p:ext uri="{BB962C8B-B14F-4D97-AF65-F5344CB8AC3E}">
        <p14:creationId xmlns:p14="http://schemas.microsoft.com/office/powerpoint/2010/main" val="21587237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1A65-6197-63E8-D5CB-7C98FBB14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Radio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61782-781A-94D2-0F11-9CA774967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615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0A71-5581-8596-0913-B0972527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word about Packet radio relay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F29AA-61F1-3A60-A370-5DCB41D01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Winlink</a:t>
            </a:r>
          </a:p>
          <a:p>
            <a:pPr lvl="0"/>
            <a:r>
              <a:rPr lang="en-US" dirty="0"/>
              <a:t>The CMS station </a:t>
            </a:r>
          </a:p>
        </p:txBody>
      </p:sp>
    </p:spTree>
    <p:extLst>
      <p:ext uri="{BB962C8B-B14F-4D97-AF65-F5344CB8AC3E}">
        <p14:creationId xmlns:p14="http://schemas.microsoft.com/office/powerpoint/2010/main" val="5001082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C3D4-40DF-3C98-9047-F7A2D7BE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Digression about what is a TNC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E33F-A5F6-F150-2D56-8D98878F8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25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70DB8-A2EE-3B68-3F0B-614B92DAEB5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 does a Terminal Node Controller Do?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3E718-500D-B342-0F0A-15DE89F432EB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Terminal Node Controller</a:t>
            </a:r>
          </a:p>
          <a:p>
            <a:pPr lvl="1"/>
            <a:r>
              <a:rPr lang="en-US" dirty="0"/>
              <a:t>converts text characters</a:t>
            </a:r>
            <a:r>
              <a:rPr lang="en-US" baseline="0" dirty="0"/>
              <a:t> into a series</a:t>
            </a:r>
            <a:r>
              <a:rPr lang="en-US" dirty="0"/>
              <a:t> of 1’s &amp; 0’s </a:t>
            </a:r>
          </a:p>
          <a:p>
            <a:pPr lvl="1"/>
            <a:r>
              <a:rPr lang="en-US" dirty="0"/>
              <a:t>Then converts the 1’s &amp; 0’s into </a:t>
            </a:r>
            <a:r>
              <a:rPr lang="en-US" baseline="0" dirty="0"/>
              <a:t>audio tones for transmission over the radio.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1’s &amp; 0’s representation</a:t>
            </a:r>
          </a:p>
          <a:p>
            <a:pPr lvl="2"/>
            <a:r>
              <a:rPr lang="en-US" dirty="0"/>
              <a:t>Letter A   is represented by the series 01000001</a:t>
            </a:r>
          </a:p>
          <a:p>
            <a:pPr lvl="2"/>
            <a:r>
              <a:rPr lang="en-US" dirty="0"/>
              <a:t>Letter B   is represented by the series 01000010</a:t>
            </a:r>
          </a:p>
          <a:p>
            <a:pPr lvl="2"/>
            <a:r>
              <a:rPr lang="en-US" dirty="0"/>
              <a:t>Letter C   is represented by the series 01000011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Convert 1’s &amp; 0’s to audio</a:t>
            </a:r>
          </a:p>
          <a:p>
            <a:pPr lvl="2"/>
            <a:r>
              <a:rPr lang="en-US" dirty="0"/>
              <a:t>0 = 2200 Hz tone</a:t>
            </a:r>
          </a:p>
          <a:p>
            <a:pPr lvl="2"/>
            <a:r>
              <a:rPr lang="en-US" dirty="0"/>
              <a:t>1 = 1200 Hz tone </a:t>
            </a:r>
          </a:p>
        </p:txBody>
      </p:sp>
    </p:spTree>
    <p:extLst>
      <p:ext uri="{BB962C8B-B14F-4D97-AF65-F5344CB8AC3E}">
        <p14:creationId xmlns:p14="http://schemas.microsoft.com/office/powerpoint/2010/main" val="28799276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DF343F-A1C3-278F-49C2-BD3923FF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Dig Comm station with Distributed TNC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8BFBE3-401D-CE1F-5DBE-B7C76C807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Uses…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Hardware</a:t>
            </a:r>
          </a:p>
          <a:p>
            <a:pPr lvl="2"/>
            <a:r>
              <a:rPr lang="en-US" dirty="0"/>
              <a:t>A TH 7800 2 meter radio made by TYT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A Signalink USB sound card from </a:t>
            </a:r>
            <a:r>
              <a:rPr lang="en-US" dirty="0" err="1"/>
              <a:t>Tigertronics</a:t>
            </a:r>
            <a:endParaRPr lang="en-US" dirty="0"/>
          </a:p>
          <a:p>
            <a:pPr lvl="3"/>
            <a:endParaRPr lang="en-US" dirty="0"/>
          </a:p>
          <a:p>
            <a:pPr lvl="2"/>
            <a:r>
              <a:rPr lang="en-US" dirty="0"/>
              <a:t>A personal Computer with the following software: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Software</a:t>
            </a:r>
          </a:p>
          <a:p>
            <a:pPr lvl="2"/>
            <a:r>
              <a:rPr lang="en-US" dirty="0"/>
              <a:t>Winlink Express ( aka RMS express) 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A program called “</a:t>
            </a:r>
            <a:r>
              <a:rPr lang="en-US" dirty="0" err="1"/>
              <a:t>soundmodem</a:t>
            </a:r>
            <a:r>
              <a:rPr lang="en-US" dirty="0"/>
              <a:t>” 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All the above software is free</a:t>
            </a:r>
          </a:p>
        </p:txBody>
      </p:sp>
    </p:spTree>
    <p:extLst>
      <p:ext uri="{BB962C8B-B14F-4D97-AF65-F5344CB8AC3E}">
        <p14:creationId xmlns:p14="http://schemas.microsoft.com/office/powerpoint/2010/main" val="289309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DCAAC-0279-6B71-E8E0-0E1A2610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930275"/>
          </a:xfrm>
        </p:spPr>
        <p:txBody>
          <a:bodyPr/>
          <a:lstStyle/>
          <a:p>
            <a:pPr lvl="0"/>
            <a:r>
              <a:rPr lang="en-US" dirty="0"/>
              <a:t>A bit more 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7FB39-FA24-1FED-B208-FFC91284B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5"/>
            <a:ext cx="10515600" cy="5005388"/>
          </a:xfrm>
        </p:spPr>
        <p:txBody>
          <a:bodyPr>
            <a:normAutofit/>
          </a:bodyPr>
          <a:lstStyle/>
          <a:p>
            <a:pPr lvl="3"/>
            <a:endParaRPr lang="en-US" dirty="0"/>
          </a:p>
          <a:p>
            <a:pPr lvl="1"/>
            <a:r>
              <a:rPr lang="en-US" dirty="0"/>
              <a:t>Now let’s say we have 3 light bulbs</a:t>
            </a:r>
          </a:p>
          <a:p>
            <a:pPr lvl="2"/>
            <a:r>
              <a:rPr lang="en-US" dirty="0"/>
              <a:t>And agree that</a:t>
            </a:r>
          </a:p>
          <a:p>
            <a:pPr lvl="3"/>
            <a:r>
              <a:rPr lang="en-US" dirty="0"/>
              <a:t>Bulb 1 has a weight of 1 when ON, but 0 when OFF</a:t>
            </a:r>
          </a:p>
          <a:p>
            <a:pPr lvl="3"/>
            <a:r>
              <a:rPr lang="en-US" dirty="0"/>
              <a:t>Bulb 2 has a weight of 2 when ON, but 0 when OFF</a:t>
            </a:r>
          </a:p>
          <a:p>
            <a:pPr lvl="3"/>
            <a:r>
              <a:rPr lang="en-US" dirty="0"/>
              <a:t>Bulb 3 has a weight of 4 when ON, but 0 when OFF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314585-ED88-A40A-D060-DED3A855D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278418"/>
              </p:ext>
            </p:extLst>
          </p:nvPr>
        </p:nvGraphicFramePr>
        <p:xfrm>
          <a:off x="3546339" y="3155211"/>
          <a:ext cx="4045085" cy="3204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14">
                  <a:extLst>
                    <a:ext uri="{9D8B030D-6E8A-4147-A177-3AD203B41FA5}">
                      <a16:colId xmlns:a16="http://schemas.microsoft.com/office/drawing/2014/main" val="4140985904"/>
                    </a:ext>
                  </a:extLst>
                </a:gridCol>
                <a:gridCol w="746114">
                  <a:extLst>
                    <a:ext uri="{9D8B030D-6E8A-4147-A177-3AD203B41FA5}">
                      <a16:colId xmlns:a16="http://schemas.microsoft.com/office/drawing/2014/main" val="2633506181"/>
                    </a:ext>
                  </a:extLst>
                </a:gridCol>
                <a:gridCol w="746114">
                  <a:extLst>
                    <a:ext uri="{9D8B030D-6E8A-4147-A177-3AD203B41FA5}">
                      <a16:colId xmlns:a16="http://schemas.microsoft.com/office/drawing/2014/main" val="385004915"/>
                    </a:ext>
                  </a:extLst>
                </a:gridCol>
                <a:gridCol w="911394">
                  <a:extLst>
                    <a:ext uri="{9D8B030D-6E8A-4147-A177-3AD203B41FA5}">
                      <a16:colId xmlns:a16="http://schemas.microsoft.com/office/drawing/2014/main" val="2200881835"/>
                    </a:ext>
                  </a:extLst>
                </a:gridCol>
                <a:gridCol w="895349">
                  <a:extLst>
                    <a:ext uri="{9D8B030D-6E8A-4147-A177-3AD203B41FA5}">
                      <a16:colId xmlns:a16="http://schemas.microsoft.com/office/drawing/2014/main" val="2010925046"/>
                    </a:ext>
                  </a:extLst>
                </a:gridCol>
              </a:tblGrid>
              <a:tr h="2823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Bulb 3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Bulb</a:t>
                      </a:r>
                      <a:r>
                        <a:rPr lang="en-US" sz="1600" baseline="0" dirty="0"/>
                        <a:t> 2</a:t>
                      </a:r>
                      <a:endParaRPr lang="en-US" sz="16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Bulb</a:t>
                      </a:r>
                      <a:r>
                        <a:rPr lang="en-US" sz="1600" baseline="0" dirty="0"/>
                        <a:t> 1</a:t>
                      </a:r>
                      <a:endParaRPr lang="en-US" sz="1600" dirty="0"/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Binary</a:t>
                      </a:r>
                    </a:p>
                    <a:p>
                      <a:pPr algn="ctr"/>
                      <a:r>
                        <a:rPr lang="en-US" sz="1600" dirty="0"/>
                        <a:t>Number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Decimal</a:t>
                      </a:r>
                      <a:r>
                        <a:rPr lang="en-US" sz="1600" baseline="0" dirty="0"/>
                        <a:t> Number</a:t>
                      </a:r>
                      <a:endParaRPr lang="en-US" sz="1600" dirty="0"/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147549165"/>
                  </a:ext>
                </a:extLst>
              </a:tr>
              <a:tr h="3031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0 0 0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45785795"/>
                  </a:ext>
                </a:extLst>
              </a:tr>
              <a:tr h="315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0 0 1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509979446"/>
                  </a:ext>
                </a:extLst>
              </a:tr>
              <a:tr h="3444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1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583637033"/>
                  </a:ext>
                </a:extLst>
              </a:tr>
              <a:tr h="315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0 1 1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662820992"/>
                  </a:ext>
                </a:extLst>
              </a:tr>
              <a:tr h="315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1 0 0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177799561"/>
                  </a:ext>
                </a:extLst>
              </a:tr>
              <a:tr h="315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1 0 1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2840856315"/>
                  </a:ext>
                </a:extLst>
              </a:tr>
              <a:tr h="315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OFF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1 1 0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4038290492"/>
                  </a:ext>
                </a:extLst>
              </a:tr>
              <a:tr h="3155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ON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1 1 1</a:t>
                      </a:r>
                    </a:p>
                  </a:txBody>
                  <a:tcPr marT="41564" marB="415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</a:t>
                      </a:r>
                    </a:p>
                  </a:txBody>
                  <a:tcPr marT="41564" marB="41564"/>
                </a:tc>
                <a:extLst>
                  <a:ext uri="{0D108BD9-81ED-4DB2-BD59-A6C34878D82A}">
                    <a16:rowId xmlns:a16="http://schemas.microsoft.com/office/drawing/2014/main" val="3405030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1537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86236-2D16-C691-2081-9DED7EFE8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Winlink -&gt; Peer to Peer Session - &gt; </a:t>
            </a:r>
            <a:r>
              <a:rPr lang="en-US" dirty="0" err="1"/>
              <a:t>soundmodem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AA344D-6AB5-BEA5-6039-1980496F5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929" y="1633972"/>
            <a:ext cx="8859696" cy="49835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D99A28-B2A2-A30B-79E7-8916A95FEE84}"/>
              </a:ext>
            </a:extLst>
          </p:cNvPr>
          <p:cNvSpPr txBox="1"/>
          <p:nvPr/>
        </p:nvSpPr>
        <p:spPr>
          <a:xfrm rot="2506833">
            <a:off x="2282187" y="3294485"/>
            <a:ext cx="3218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Winlink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91844-42FE-7CA2-3754-A06AF41F74CB}"/>
              </a:ext>
            </a:extLst>
          </p:cNvPr>
          <p:cNvSpPr txBox="1"/>
          <p:nvPr/>
        </p:nvSpPr>
        <p:spPr>
          <a:xfrm rot="2506833">
            <a:off x="6635764" y="4362297"/>
            <a:ext cx="37568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</a:rPr>
              <a:t>soundmodem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94EE9-C4C9-8F97-0AC5-FB0B76D58AFC}"/>
              </a:ext>
            </a:extLst>
          </p:cNvPr>
          <p:cNvSpPr txBox="1"/>
          <p:nvPr/>
        </p:nvSpPr>
        <p:spPr>
          <a:xfrm rot="2506833">
            <a:off x="7078846" y="2224147"/>
            <a:ext cx="2100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Peer to Peer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1743861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2A0E-F308-D005-5D4A-A670CBFE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Compose an Email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084A9-1DBA-00A8-64FB-8CEBD8CAB6A4}"/>
              </a:ext>
            </a:extLst>
          </p:cNvPr>
          <p:cNvSpPr/>
          <p:nvPr/>
        </p:nvSpPr>
        <p:spPr>
          <a:xfrm>
            <a:off x="2238375" y="3209925"/>
            <a:ext cx="1733550" cy="14001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307208-2CBD-9E10-8744-CDB347BD1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868388"/>
            <a:ext cx="8096250" cy="455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8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56CA-964F-3423-B053-EEDD0A19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4A25B-0215-A931-ACE9-7EDF66A93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 of 1’s &amp; 0’s representation</a:t>
            </a:r>
            <a:endParaRPr lang="en-US" dirty="0">
              <a:effectLst/>
            </a:endParaRPr>
          </a:p>
          <a:p>
            <a:pPr lvl="1"/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convention (fancy word for agreement)</a:t>
            </a:r>
            <a:endParaRPr lang="en-US" dirty="0">
              <a:effectLst/>
            </a:endParaRPr>
          </a:p>
          <a:p>
            <a:pPr lvl="2"/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letter   ‘A’   is represented by decimal number 65 and binary number 01000001</a:t>
            </a:r>
            <a:endParaRPr lang="en-US" dirty="0">
              <a:effectLst/>
            </a:endParaRPr>
          </a:p>
          <a:p>
            <a:pPr lvl="2"/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letter   ‘B’   </a:t>
            </a:r>
            <a:r>
              <a:rPr lang="en-US" dirty="0"/>
              <a:t>is represented by decimal number 66 and binary number 01000010</a:t>
            </a:r>
            <a:endParaRPr lang="en-US" dirty="0">
              <a:effectLst/>
            </a:endParaRPr>
          </a:p>
          <a:p>
            <a:pPr lvl="2"/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letter   ‘C’   is </a:t>
            </a:r>
            <a:r>
              <a:rPr lang="en-US" dirty="0"/>
              <a:t>represented by decimal number 67 and binary number </a:t>
            </a:r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01000011</a:t>
            </a:r>
          </a:p>
          <a:p>
            <a:pPr lvl="2"/>
            <a:r>
              <a:rPr lang="en-US" dirty="0"/>
              <a:t>The letter   ‘D’   is represented by decimal number 68 and binary number 01000100</a:t>
            </a:r>
          </a:p>
          <a:p>
            <a:pPr lvl="2"/>
            <a:r>
              <a:rPr lang="en-US" dirty="0"/>
              <a:t>The letter   ‘E’   is represented by decimal number 69 and binary number 01000101</a:t>
            </a:r>
          </a:p>
          <a:p>
            <a:pPr lvl="1"/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representation for every character on your keyboard</a:t>
            </a: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03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5232</TotalTime>
  <Words>2454</Words>
  <Application>Microsoft Office PowerPoint</Application>
  <PresentationFormat>Widescreen</PresentationFormat>
  <Paragraphs>671</Paragraphs>
  <Slides>81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6" baseType="lpstr">
      <vt:lpstr>Arial</vt:lpstr>
      <vt:lpstr>Calibri</vt:lpstr>
      <vt:lpstr>Calibri Light</vt:lpstr>
      <vt:lpstr>Wingdings</vt:lpstr>
      <vt:lpstr>Office Theme</vt:lpstr>
      <vt:lpstr>Packet Radio Communications</vt:lpstr>
      <vt:lpstr>Objective</vt:lpstr>
      <vt:lpstr>Two Session Talk</vt:lpstr>
      <vt:lpstr>Talk Outline</vt:lpstr>
      <vt:lpstr>Packet Radio Communications</vt:lpstr>
      <vt:lpstr>Let’s back up a bit ….</vt:lpstr>
      <vt:lpstr>Light Bulb Example</vt:lpstr>
      <vt:lpstr>A bit more binary</vt:lpstr>
      <vt:lpstr>Binary Representation</vt:lpstr>
      <vt:lpstr>ASCII TABLE</vt:lpstr>
      <vt:lpstr>Digital Communications</vt:lpstr>
      <vt:lpstr>Play Live Audio Tones</vt:lpstr>
      <vt:lpstr>Tone Encode the character ‘E’</vt:lpstr>
      <vt:lpstr>Tone Encode &amp; Decode</vt:lpstr>
      <vt:lpstr>Let’s digress for  a moment</vt:lpstr>
      <vt:lpstr>Bits and Bytes</vt:lpstr>
      <vt:lpstr>Bit Rate and BAUD</vt:lpstr>
      <vt:lpstr>Let’s take a break</vt:lpstr>
      <vt:lpstr>Back to Tone Encode &amp; Decode</vt:lpstr>
      <vt:lpstr>Terminal Node Controller</vt:lpstr>
      <vt:lpstr>Terminal Node Controller</vt:lpstr>
      <vt:lpstr>Details on Data packing</vt:lpstr>
      <vt:lpstr>Details on Data packing</vt:lpstr>
      <vt:lpstr>Where is the Terminal Node Controller located?</vt:lpstr>
      <vt:lpstr>Terminal Node Controller in the radio</vt:lpstr>
      <vt:lpstr>Terminal Node Controller in a Box</vt:lpstr>
      <vt:lpstr>A Terminal Node Controller TNC that is split between software on a personal computer and a sound card.</vt:lpstr>
      <vt:lpstr>Hardware Example with specific products for</vt:lpstr>
      <vt:lpstr>Example Client Hardware Set up</vt:lpstr>
      <vt:lpstr>Radio Networking Architectures</vt:lpstr>
      <vt:lpstr>Radio Mail Networking Architectures</vt:lpstr>
      <vt:lpstr>Peer to Peer Topology</vt:lpstr>
      <vt:lpstr>Peer To Peer Limitations</vt:lpstr>
      <vt:lpstr>Radio Mail Server Architecture</vt:lpstr>
      <vt:lpstr>Gateway Expanded Radio Mail Server Network</vt:lpstr>
      <vt:lpstr>Extended Radio Mail Service</vt:lpstr>
      <vt:lpstr>Telnet Architecture</vt:lpstr>
      <vt:lpstr>Next Session Preview</vt:lpstr>
      <vt:lpstr>Next Session Preview</vt:lpstr>
      <vt:lpstr>Recommended Equipment For Next Session</vt:lpstr>
      <vt:lpstr>Let’s take a look at the Signalink website</vt:lpstr>
      <vt:lpstr>Questions</vt:lpstr>
      <vt:lpstr>Session 2</vt:lpstr>
      <vt:lpstr>Installing Winlink to work with Radio  for RMS (Radio Mail Service)</vt:lpstr>
      <vt:lpstr>Review:   Where is the Terminal Node Controller located?</vt:lpstr>
      <vt:lpstr>Let’s focus on…</vt:lpstr>
      <vt:lpstr>Example Client Hardware Set up</vt:lpstr>
      <vt:lpstr>Ordering Signalink USB sound card with correct cables</vt:lpstr>
      <vt:lpstr>Connect Signalink USB sound card</vt:lpstr>
      <vt:lpstr>Software</vt:lpstr>
      <vt:lpstr>Soundmodem Download &amp; Install</vt:lpstr>
      <vt:lpstr>Soundmodem Download &amp; Install</vt:lpstr>
      <vt:lpstr>Soundmodem Download &amp; Install</vt:lpstr>
      <vt:lpstr>Soundmodem Download &amp; Install</vt:lpstr>
      <vt:lpstr>Connect Computer, SignaLink Sound Card &amp; Radio</vt:lpstr>
      <vt:lpstr>Adjust Audio Playback &amp; Recording Devices</vt:lpstr>
      <vt:lpstr>Adjust Audio Playback &amp; Recording Devices</vt:lpstr>
      <vt:lpstr>RMS Express  (aka Winlink, aka Winlink Express)  Download &amp; Install</vt:lpstr>
      <vt:lpstr>RMS Express  (aka Winlink, aka Winlink Express)  Download &amp; Install</vt:lpstr>
      <vt:lpstr>RMS Express  (aka Winlink, aka Winlink Express)  Download &amp; Install</vt:lpstr>
      <vt:lpstr>RMS Express  (aka Winlink, aka Winlink Express)  Download &amp; Install</vt:lpstr>
      <vt:lpstr>RMS Express  (aka Winlink, aka Winlink Express)  Download &amp; Install</vt:lpstr>
      <vt:lpstr>RMS Express  (aka Winlink, aka Winlink Express)  Download &amp; Install</vt:lpstr>
      <vt:lpstr>RMS Express  (aka Winlink, aka Winlink Express)  Download &amp; Install</vt:lpstr>
      <vt:lpstr>VARA FM  (optional)</vt:lpstr>
      <vt:lpstr>Run and configure RMS Express (aka Winlink, aka Winlink Express)</vt:lpstr>
      <vt:lpstr>Here’s mine</vt:lpstr>
      <vt:lpstr>Configure Winlink Express</vt:lpstr>
      <vt:lpstr>Configure Winlink Express</vt:lpstr>
      <vt:lpstr>Configure Winlink Express</vt:lpstr>
      <vt:lpstr>Configure Winlink Express</vt:lpstr>
      <vt:lpstr>Configure Winlink Express</vt:lpstr>
      <vt:lpstr>Packet Setup</vt:lpstr>
      <vt:lpstr>BACKUP SLIDES</vt:lpstr>
      <vt:lpstr>Packet Radio Communications</vt:lpstr>
      <vt:lpstr>A word about Packet radio relay </vt:lpstr>
      <vt:lpstr>Digression about what is a TNC</vt:lpstr>
      <vt:lpstr>What does a Terminal Node Controller Do?</vt:lpstr>
      <vt:lpstr>My Dig Comm station with Distributed TNC</vt:lpstr>
      <vt:lpstr>Winlink -&gt; Peer to Peer Session - &gt; soundmodem</vt:lpstr>
      <vt:lpstr>Compose an Email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bruce</dc:creator>
  <cp:lastModifiedBy>bruce</cp:lastModifiedBy>
  <cp:revision>48</cp:revision>
  <cp:lastPrinted>2025-03-13T18:57:18Z</cp:lastPrinted>
  <dcterms:created xsi:type="dcterms:W3CDTF">2025-02-21T15:03:50Z</dcterms:created>
  <dcterms:modified xsi:type="dcterms:W3CDTF">2025-06-04T21:24:37Z</dcterms:modified>
</cp:coreProperties>
</file>